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5"/>
  </p:handoutMasterIdLst>
  <p:sldIdLst>
    <p:sldId id="315" r:id="rId2"/>
    <p:sldId id="281" r:id="rId3"/>
    <p:sldId id="256" r:id="rId4"/>
    <p:sldId id="282" r:id="rId5"/>
    <p:sldId id="283" r:id="rId6"/>
    <p:sldId id="304" r:id="rId7"/>
    <p:sldId id="257" r:id="rId8"/>
    <p:sldId id="309" r:id="rId9"/>
    <p:sldId id="258" r:id="rId10"/>
    <p:sldId id="259" r:id="rId11"/>
    <p:sldId id="260" r:id="rId12"/>
    <p:sldId id="307" r:id="rId13"/>
    <p:sldId id="310" r:id="rId14"/>
    <p:sldId id="273" r:id="rId15"/>
    <p:sldId id="276" r:id="rId16"/>
    <p:sldId id="275" r:id="rId17"/>
    <p:sldId id="277" r:id="rId18"/>
    <p:sldId id="278" r:id="rId19"/>
    <p:sldId id="261" r:id="rId20"/>
    <p:sldId id="262" r:id="rId21"/>
    <p:sldId id="263" r:id="rId22"/>
    <p:sldId id="266" r:id="rId23"/>
    <p:sldId id="312" r:id="rId24"/>
    <p:sldId id="267" r:id="rId25"/>
    <p:sldId id="268" r:id="rId26"/>
    <p:sldId id="271" r:id="rId27"/>
    <p:sldId id="269" r:id="rId28"/>
    <p:sldId id="270" r:id="rId29"/>
    <p:sldId id="272" r:id="rId30"/>
    <p:sldId id="313" r:id="rId31"/>
    <p:sldId id="314" r:id="rId32"/>
    <p:sldId id="280" r:id="rId33"/>
    <p:sldId id="284" r:id="rId34"/>
    <p:sldId id="317" r:id="rId35"/>
    <p:sldId id="279" r:id="rId36"/>
    <p:sldId id="319" r:id="rId37"/>
    <p:sldId id="285" r:id="rId38"/>
    <p:sldId id="292" r:id="rId39"/>
    <p:sldId id="286" r:id="rId40"/>
    <p:sldId id="320" r:id="rId41"/>
    <p:sldId id="321" r:id="rId42"/>
    <p:sldId id="288" r:id="rId43"/>
    <p:sldId id="291" r:id="rId44"/>
    <p:sldId id="290" r:id="rId45"/>
    <p:sldId id="294" r:id="rId46"/>
    <p:sldId id="293" r:id="rId47"/>
    <p:sldId id="289" r:id="rId48"/>
    <p:sldId id="295" r:id="rId49"/>
    <p:sldId id="296" r:id="rId50"/>
    <p:sldId id="324" r:id="rId51"/>
    <p:sldId id="325" r:id="rId52"/>
    <p:sldId id="287" r:id="rId53"/>
    <p:sldId id="302" r:id="rId54"/>
    <p:sldId id="316" r:id="rId55"/>
    <p:sldId id="297" r:id="rId56"/>
    <p:sldId id="298" r:id="rId57"/>
    <p:sldId id="301" r:id="rId58"/>
    <p:sldId id="299" r:id="rId59"/>
    <p:sldId id="326" r:id="rId60"/>
    <p:sldId id="327" r:id="rId61"/>
    <p:sldId id="300" r:id="rId62"/>
    <p:sldId id="323" r:id="rId63"/>
    <p:sldId id="322" r:id="rId6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88" autoAdjust="0"/>
  </p:normalViewPr>
  <p:slideViewPr>
    <p:cSldViewPr>
      <p:cViewPr varScale="1">
        <p:scale>
          <a:sx n="107" d="100"/>
          <a:sy n="107"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BFC5293C-F064-4DB7-B7EF-391A8ACE96C4}" type="datetimeFigureOut">
              <a:rPr lang="en-US"/>
              <a:pPr>
                <a:defRPr/>
              </a:pPr>
              <a:t>5/1/2012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5D2026D2-E8F0-45BE-B2E6-0B7A3C28BE86}" type="slidenum">
              <a:rPr lang="en-US"/>
              <a:pPr>
                <a:defRPr/>
              </a:pPr>
              <a:t>‹#›</a:t>
            </a:fld>
            <a:endParaRPr lang="en-US"/>
          </a:p>
        </p:txBody>
      </p:sp>
    </p:spTree>
    <p:extLst>
      <p:ext uri="{BB962C8B-B14F-4D97-AF65-F5344CB8AC3E}">
        <p14:creationId xmlns:p14="http://schemas.microsoft.com/office/powerpoint/2010/main" val="41730134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55009-2F53-4F4A-8E4C-32F6B4D7FD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DD928-4DAE-4A1B-9C16-7B49D6788D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B1073-29E4-46ED-A1D3-E3A7F89403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9E6C34-7D91-45FC-AA0A-2C5CD840002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8352D2-4B69-4745-8ECB-CE27B83BBAC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E33D41-ABCA-47F6-97E4-7E5B33104A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E4728-3FB0-4EB0-8971-5158AF75DE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8F4A0-BAA7-4C70-A9EE-384C06A201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E77A3-6333-45B8-A11C-A0F9601774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801912-218F-4820-8A58-41897C5BDF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43DE65-4B40-4BC6-A01F-5DADD718AB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F26593-5113-47CC-99F2-93C6269060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0405A-7906-44F1-9155-82F4B4AC95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6919B-1C5F-49D8-AA53-233C50D251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5A1EEBF-7BC1-4F66-B4FA-F44F92DF02F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chemeClr val="tx1"/>
                </a:solidFill>
              </a:rPr>
              <a:t>Bio&amp; 241 </a:t>
            </a:r>
            <a:br>
              <a:rPr lang="en-US" b="1" smtClean="0">
                <a:solidFill>
                  <a:schemeClr val="tx1"/>
                </a:solidFill>
              </a:rPr>
            </a:br>
            <a:r>
              <a:rPr lang="en-US" b="1" smtClean="0">
                <a:solidFill>
                  <a:schemeClr val="tx1"/>
                </a:solidFill>
              </a:rPr>
              <a:t>Unit 2 Lecture 2</a:t>
            </a:r>
          </a:p>
        </p:txBody>
      </p:sp>
      <p:pic>
        <p:nvPicPr>
          <p:cNvPr id="7171" name="Picture 2"/>
          <p:cNvPicPr>
            <a:picLocks noGrp="1" noChangeAspect="1" noChangeArrowheads="1"/>
          </p:cNvPicPr>
          <p:nvPr>
            <p:ph idx="1"/>
          </p:nvPr>
        </p:nvPicPr>
        <p:blipFill>
          <a:blip r:embed="rId2" cstate="print"/>
          <a:srcRect/>
          <a:stretch>
            <a:fillRect/>
          </a:stretch>
        </p:blipFill>
        <p:spPr>
          <a:xfrm>
            <a:off x="3429000" y="2144713"/>
            <a:ext cx="2362200" cy="4518025"/>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78"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02"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0160-nc"/>
          <p:cNvPicPr>
            <a:picLocks noChangeAspect="1" noChangeArrowheads="1"/>
          </p:cNvPicPr>
          <p:nvPr/>
        </p:nvPicPr>
        <p:blipFill>
          <a:blip r:embed="rId2" cstate="print"/>
          <a:srcRect l="4445" t="65346" r="12222" b="3964"/>
          <a:stretch>
            <a:fillRect/>
          </a:stretch>
        </p:blipFill>
        <p:spPr bwMode="auto">
          <a:xfrm>
            <a:off x="914400" y="3733800"/>
            <a:ext cx="7315200" cy="2925763"/>
          </a:xfrm>
          <a:prstGeom prst="rect">
            <a:avLst/>
          </a:prstGeom>
          <a:noFill/>
          <a:ln w="9525">
            <a:noFill/>
            <a:miter lim="800000"/>
            <a:headEnd/>
            <a:tailEnd/>
          </a:ln>
        </p:spPr>
      </p:pic>
      <p:sp>
        <p:nvSpPr>
          <p:cNvPr id="14339" name="Rectangle 3"/>
          <p:cNvSpPr>
            <a:spLocks noGrp="1" noChangeArrowheads="1"/>
          </p:cNvSpPr>
          <p:nvPr>
            <p:ph type="title"/>
          </p:nvPr>
        </p:nvSpPr>
        <p:spPr>
          <a:xfrm>
            <a:off x="685800" y="0"/>
            <a:ext cx="7772400" cy="1143000"/>
          </a:xfrm>
        </p:spPr>
        <p:txBody>
          <a:bodyPr/>
          <a:lstStyle/>
          <a:p>
            <a:r>
              <a:rPr lang="en-US" sz="3600" b="1" smtClean="0">
                <a:solidFill>
                  <a:schemeClr val="tx1"/>
                </a:solidFill>
              </a:rPr>
              <a:t>The Trabeculae of Spongy Bone </a:t>
            </a:r>
          </a:p>
        </p:txBody>
      </p:sp>
      <p:sp>
        <p:nvSpPr>
          <p:cNvPr id="14340" name="Rectangle 4"/>
          <p:cNvSpPr>
            <a:spLocks noGrp="1" noChangeArrowheads="1"/>
          </p:cNvSpPr>
          <p:nvPr>
            <p:ph type="body" sz="half" idx="2"/>
          </p:nvPr>
        </p:nvSpPr>
        <p:spPr>
          <a:xfrm>
            <a:off x="304800" y="1066800"/>
            <a:ext cx="8610600" cy="2438400"/>
          </a:xfrm>
        </p:spPr>
        <p:txBody>
          <a:bodyPr/>
          <a:lstStyle/>
          <a:p>
            <a:r>
              <a:rPr lang="en-US" sz="2400" b="1" smtClean="0"/>
              <a:t>Latticework of thin plates of bone called trabeculae oriented along lines of stress</a:t>
            </a:r>
          </a:p>
          <a:p>
            <a:r>
              <a:rPr lang="en-US" sz="2400" b="1" smtClean="0"/>
              <a:t>Spaces in between these struts are filled with red marrow where blood cells develop</a:t>
            </a:r>
          </a:p>
          <a:p>
            <a:r>
              <a:rPr lang="en-US" sz="2400" b="1" smtClean="0"/>
              <a:t>Found in ends of long bones and inside flat bones such as the hipbones, sternum, sides of skull, and ribs.</a:t>
            </a:r>
          </a:p>
        </p:txBody>
      </p:sp>
      <p:sp>
        <p:nvSpPr>
          <p:cNvPr id="14341" name="Text Box 5"/>
          <p:cNvSpPr txBox="1">
            <a:spLocks noChangeArrowheads="1"/>
          </p:cNvSpPr>
          <p:nvPr/>
        </p:nvSpPr>
        <p:spPr bwMode="auto">
          <a:xfrm>
            <a:off x="228600" y="3581400"/>
            <a:ext cx="2360613" cy="457200"/>
          </a:xfrm>
          <a:prstGeom prst="rect">
            <a:avLst/>
          </a:prstGeom>
          <a:solidFill>
            <a:schemeClr val="accent1"/>
          </a:solidFill>
          <a:ln w="9525">
            <a:noFill/>
            <a:miter lim="800000"/>
            <a:headEnd/>
            <a:tailEnd/>
          </a:ln>
        </p:spPr>
        <p:txBody>
          <a:bodyPr wrap="none">
            <a:spAutoFit/>
          </a:bodyPr>
          <a:lstStyle/>
          <a:p>
            <a:r>
              <a:rPr lang="en-US" b="1"/>
              <a:t>No true Osteons.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762000"/>
          </a:xfrm>
        </p:spPr>
        <p:txBody>
          <a:bodyPr/>
          <a:lstStyle/>
          <a:p>
            <a:r>
              <a:rPr lang="en-US" sz="3200" b="1" smtClean="0">
                <a:solidFill>
                  <a:schemeClr val="tx1"/>
                </a:solidFill>
              </a:rPr>
              <a:t>BONE FORMATION</a:t>
            </a:r>
          </a:p>
        </p:txBody>
      </p:sp>
      <p:sp>
        <p:nvSpPr>
          <p:cNvPr id="16387" name="Rectangle 3"/>
          <p:cNvSpPr>
            <a:spLocks noGrp="1" noChangeArrowheads="1"/>
          </p:cNvSpPr>
          <p:nvPr>
            <p:ph type="body" idx="1"/>
          </p:nvPr>
        </p:nvSpPr>
        <p:spPr>
          <a:xfrm>
            <a:off x="609600" y="1219200"/>
            <a:ext cx="7772400" cy="4800600"/>
          </a:xfrm>
        </p:spPr>
        <p:txBody>
          <a:bodyPr/>
          <a:lstStyle/>
          <a:p>
            <a:r>
              <a:rPr lang="en-US" sz="2400" b="1" smtClean="0"/>
              <a:t>All embryonic connective tissue begins as mesenchyme.</a:t>
            </a:r>
          </a:p>
          <a:p>
            <a:r>
              <a:rPr lang="en-US" sz="2400" b="1" smtClean="0"/>
              <a:t>Bone formation is termed </a:t>
            </a:r>
            <a:r>
              <a:rPr lang="en-US" sz="2400" b="1" i="1" smtClean="0"/>
              <a:t>osteogenesis</a:t>
            </a:r>
            <a:r>
              <a:rPr lang="en-US" sz="2400" b="1" smtClean="0"/>
              <a:t> or </a:t>
            </a:r>
            <a:r>
              <a:rPr lang="en-US" sz="2400" b="1" i="1" smtClean="0"/>
              <a:t>ossification</a:t>
            </a:r>
            <a:r>
              <a:rPr lang="en-US" sz="2400" b="1" smtClean="0"/>
              <a:t> and begins when mesenchymal cells provide the template for subsequent ossification. </a:t>
            </a:r>
          </a:p>
          <a:p>
            <a:r>
              <a:rPr lang="en-US" sz="2400" b="1" smtClean="0"/>
              <a:t>Two types of ossification occur.</a:t>
            </a:r>
          </a:p>
          <a:p>
            <a:pPr lvl="1"/>
            <a:r>
              <a:rPr lang="en-US" sz="2400" b="1" i="1" smtClean="0"/>
              <a:t>Intramembranous ossification</a:t>
            </a:r>
            <a:r>
              <a:rPr lang="en-US" sz="2400" b="1" smtClean="0"/>
              <a:t> is the formation of bone directly from or within fibrous connective tissue membranes.</a:t>
            </a:r>
          </a:p>
          <a:p>
            <a:pPr lvl="1"/>
            <a:r>
              <a:rPr lang="en-US" sz="2400" b="1" i="1" smtClean="0"/>
              <a:t>Endochondrial ossification</a:t>
            </a:r>
            <a:r>
              <a:rPr lang="en-US" sz="2400" b="1" smtClean="0"/>
              <a:t> is the formation of bone from hyaline cartilage models.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7200" y="381000"/>
            <a:ext cx="4495800" cy="1143000"/>
          </a:xfrm>
          <a:ln>
            <a:solidFill>
              <a:srgbClr val="FFFF66"/>
            </a:solidFill>
          </a:ln>
        </p:spPr>
        <p:txBody>
          <a:bodyPr/>
          <a:lstStyle/>
          <a:p>
            <a:pPr algn="l"/>
            <a:r>
              <a:rPr lang="en-US" b="1" smtClean="0">
                <a:solidFill>
                  <a:schemeClr val="tx1"/>
                </a:solidFill>
              </a:rPr>
              <a:t>Two Kinds of Ossification</a:t>
            </a:r>
          </a:p>
        </p:txBody>
      </p:sp>
      <p:sp>
        <p:nvSpPr>
          <p:cNvPr id="17411" name="Rectangle 3"/>
          <p:cNvSpPr>
            <a:spLocks noGrp="1" noChangeArrowheads="1"/>
          </p:cNvSpPr>
          <p:nvPr>
            <p:ph type="subTitle" idx="1"/>
          </p:nvPr>
        </p:nvSpPr>
        <p:spPr>
          <a:xfrm>
            <a:off x="0" y="1828800"/>
            <a:ext cx="4648200" cy="2743200"/>
          </a:xfrm>
        </p:spPr>
        <p:txBody>
          <a:bodyPr/>
          <a:lstStyle/>
          <a:p>
            <a:pPr marL="609600" indent="-609600" algn="l"/>
            <a:r>
              <a:rPr lang="en-US" smtClean="0"/>
              <a:t>1. Intramembranous Ossification</a:t>
            </a:r>
          </a:p>
          <a:p>
            <a:pPr marL="609600" indent="-609600" algn="l"/>
            <a:endParaRPr lang="en-US" smtClean="0"/>
          </a:p>
          <a:p>
            <a:pPr marL="609600" indent="-609600" algn="l"/>
            <a:r>
              <a:rPr lang="en-US" smtClean="0"/>
              <a:t>2.   Endochondral Ossification</a:t>
            </a:r>
          </a:p>
        </p:txBody>
      </p:sp>
      <p:pic>
        <p:nvPicPr>
          <p:cNvPr id="17412" name="Picture 4" descr="Fetal Ossification"/>
          <p:cNvPicPr>
            <a:picLocks noChangeAspect="1" noChangeArrowheads="1"/>
          </p:cNvPicPr>
          <p:nvPr/>
        </p:nvPicPr>
        <p:blipFill>
          <a:blip r:embed="rId2" cstate="print"/>
          <a:srcRect/>
          <a:stretch>
            <a:fillRect/>
          </a:stretch>
        </p:blipFill>
        <p:spPr bwMode="auto">
          <a:xfrm>
            <a:off x="5257800" y="914400"/>
            <a:ext cx="38862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304800"/>
            <a:ext cx="7772400" cy="762000"/>
          </a:xfrm>
          <a:ln>
            <a:solidFill>
              <a:srgbClr val="FFFF66"/>
            </a:solidFill>
          </a:ln>
        </p:spPr>
        <p:txBody>
          <a:bodyPr/>
          <a:lstStyle/>
          <a:p>
            <a:r>
              <a:rPr lang="en-US" sz="3200" b="1" smtClean="0">
                <a:solidFill>
                  <a:schemeClr val="tx1"/>
                </a:solidFill>
              </a:rPr>
              <a:t>Intramembranous Ossification</a:t>
            </a:r>
          </a:p>
        </p:txBody>
      </p:sp>
      <p:sp>
        <p:nvSpPr>
          <p:cNvPr id="18435" name="Rectangle 3"/>
          <p:cNvSpPr>
            <a:spLocks noGrp="1" noChangeArrowheads="1"/>
          </p:cNvSpPr>
          <p:nvPr>
            <p:ph type="subTitle" idx="1"/>
          </p:nvPr>
        </p:nvSpPr>
        <p:spPr>
          <a:xfrm>
            <a:off x="685800" y="1066800"/>
            <a:ext cx="7848600" cy="5562600"/>
          </a:xfrm>
        </p:spPr>
        <p:txBody>
          <a:bodyPr/>
          <a:lstStyle/>
          <a:p>
            <a:pPr algn="l"/>
            <a:r>
              <a:rPr lang="en-US" dirty="0" smtClean="0"/>
              <a:t>Also called dermal ossification because it normally occurs in the deeper layers of connective tissue of the dermis of the skin.</a:t>
            </a:r>
          </a:p>
          <a:p>
            <a:pPr algn="l">
              <a:buFontTx/>
              <a:buChar char="•"/>
            </a:pPr>
            <a:r>
              <a:rPr lang="en-US" dirty="0" smtClean="0"/>
              <a:t>  </a:t>
            </a:r>
            <a:r>
              <a:rPr lang="en-US" i="1" dirty="0" smtClean="0"/>
              <a:t>All roofing bones of the Skull</a:t>
            </a:r>
          </a:p>
          <a:p>
            <a:pPr algn="l"/>
            <a:r>
              <a:rPr lang="en-US" i="1" dirty="0" smtClean="0"/>
              <a:t>		</a:t>
            </a:r>
            <a:r>
              <a:rPr lang="en-US" sz="2800" i="1" dirty="0" smtClean="0"/>
              <a:t>Frontal bone</a:t>
            </a:r>
          </a:p>
          <a:p>
            <a:pPr algn="l"/>
            <a:r>
              <a:rPr lang="en-US" sz="2800" i="1" dirty="0" smtClean="0"/>
              <a:t>		Parietal bones</a:t>
            </a:r>
          </a:p>
          <a:p>
            <a:pPr algn="l"/>
            <a:r>
              <a:rPr lang="en-US" sz="2800" i="1" dirty="0" smtClean="0"/>
              <a:t>		Occipital bone</a:t>
            </a:r>
          </a:p>
          <a:p>
            <a:pPr algn="l"/>
            <a:r>
              <a:rPr lang="en-US" sz="2800" i="1" dirty="0" smtClean="0"/>
              <a:t>		Temporal bones</a:t>
            </a:r>
          </a:p>
          <a:p>
            <a:pPr algn="l">
              <a:buFontTx/>
              <a:buChar char="•"/>
            </a:pPr>
            <a:r>
              <a:rPr lang="en-US" i="1" dirty="0" smtClean="0"/>
              <a:t>  Mandible</a:t>
            </a:r>
          </a:p>
          <a:p>
            <a:pPr algn="l">
              <a:buFontTx/>
              <a:buChar char="•"/>
            </a:pPr>
            <a:r>
              <a:rPr lang="en-US" i="1" dirty="0" smtClean="0"/>
              <a:t>  Clavicle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914400"/>
          </a:xfrm>
        </p:spPr>
        <p:txBody>
          <a:bodyPr/>
          <a:lstStyle/>
          <a:p>
            <a:r>
              <a:rPr lang="en-US" sz="3200" b="1" smtClean="0">
                <a:solidFill>
                  <a:schemeClr val="tx1"/>
                </a:solidFill>
              </a:rPr>
              <a:t>Intramembranous Ossification</a:t>
            </a:r>
          </a:p>
        </p:txBody>
      </p:sp>
      <p:pic>
        <p:nvPicPr>
          <p:cNvPr id="19459" name="Picture 3" descr="170375"/>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etal%20Skull%20cop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3" name="AutoShape 3"/>
          <p:cNvSpPr>
            <a:spLocks noChangeArrowheads="1"/>
          </p:cNvSpPr>
          <p:nvPr/>
        </p:nvSpPr>
        <p:spPr bwMode="auto">
          <a:xfrm>
            <a:off x="228600" y="3886200"/>
            <a:ext cx="347663" cy="712788"/>
          </a:xfrm>
          <a:prstGeom prst="downArrow">
            <a:avLst>
              <a:gd name="adj1" fmla="val 50000"/>
              <a:gd name="adj2" fmla="val 51256"/>
            </a:avLst>
          </a:prstGeom>
          <a:solidFill>
            <a:srgbClr val="FFFF00"/>
          </a:solidFill>
          <a:ln w="9525">
            <a:solidFill>
              <a:schemeClr val="tx1"/>
            </a:solidFill>
            <a:miter lim="800000"/>
            <a:headEnd/>
            <a:tailEnd/>
          </a:ln>
        </p:spPr>
        <p:txBody>
          <a:bodyPr wrap="none" anchor="ctr"/>
          <a:lstStyle/>
          <a:p>
            <a:endParaRPr lang="en-US"/>
          </a:p>
        </p:txBody>
      </p:sp>
      <p:sp>
        <p:nvSpPr>
          <p:cNvPr id="20484" name="AutoShape 4"/>
          <p:cNvSpPr>
            <a:spLocks noChangeArrowheads="1"/>
          </p:cNvSpPr>
          <p:nvPr/>
        </p:nvSpPr>
        <p:spPr bwMode="auto">
          <a:xfrm>
            <a:off x="3657600" y="3962400"/>
            <a:ext cx="301625" cy="703263"/>
          </a:xfrm>
          <a:prstGeom prst="downArrow">
            <a:avLst>
              <a:gd name="adj1" fmla="val 50000"/>
              <a:gd name="adj2" fmla="val 58290"/>
            </a:avLst>
          </a:prstGeom>
          <a:solidFill>
            <a:srgbClr val="FFFF00"/>
          </a:solidFill>
          <a:ln w="9525">
            <a:solidFill>
              <a:schemeClr val="tx1"/>
            </a:solidFill>
            <a:miter lim="800000"/>
            <a:headEnd/>
            <a:tailEnd/>
          </a:ln>
        </p:spPr>
        <p:txBody>
          <a:bodyPr wrap="none" anchor="ctr"/>
          <a:lstStyle/>
          <a:p>
            <a:endParaRPr lang="en-US"/>
          </a:p>
        </p:txBody>
      </p:sp>
      <p:sp>
        <p:nvSpPr>
          <p:cNvPr id="20485" name="AutoShape 5"/>
          <p:cNvSpPr>
            <a:spLocks noChangeArrowheads="1"/>
          </p:cNvSpPr>
          <p:nvPr/>
        </p:nvSpPr>
        <p:spPr bwMode="auto">
          <a:xfrm>
            <a:off x="4495800" y="3429000"/>
            <a:ext cx="301625" cy="703263"/>
          </a:xfrm>
          <a:prstGeom prst="downArrow">
            <a:avLst>
              <a:gd name="adj1" fmla="val 50000"/>
              <a:gd name="adj2" fmla="val 58290"/>
            </a:avLst>
          </a:prstGeom>
          <a:solidFill>
            <a:srgbClr val="FFFF00"/>
          </a:solidFill>
          <a:ln w="9525">
            <a:solidFill>
              <a:schemeClr val="tx1"/>
            </a:solidFill>
            <a:miter lim="800000"/>
            <a:headEnd/>
            <a:tailEnd/>
          </a:ln>
        </p:spPr>
        <p:txBody>
          <a:bodyPr wrap="none" anchor="ctr"/>
          <a:lstStyle/>
          <a:p>
            <a:endParaRPr lang="en-US"/>
          </a:p>
        </p:txBody>
      </p:sp>
      <p:sp>
        <p:nvSpPr>
          <p:cNvPr id="20486" name="AutoShape 6"/>
          <p:cNvSpPr>
            <a:spLocks noChangeArrowheads="1"/>
          </p:cNvSpPr>
          <p:nvPr/>
        </p:nvSpPr>
        <p:spPr bwMode="auto">
          <a:xfrm>
            <a:off x="7315200" y="533400"/>
            <a:ext cx="703263" cy="301625"/>
          </a:xfrm>
          <a:prstGeom prst="leftArrow">
            <a:avLst>
              <a:gd name="adj1" fmla="val 50000"/>
              <a:gd name="adj2" fmla="val 58290"/>
            </a:avLst>
          </a:prstGeom>
          <a:solidFill>
            <a:srgbClr val="FFFF00"/>
          </a:solidFill>
          <a:ln w="9525">
            <a:solidFill>
              <a:schemeClr val="tx1"/>
            </a:solidFill>
            <a:miter lim="800000"/>
            <a:headEnd/>
            <a:tailEnd/>
          </a:ln>
        </p:spPr>
        <p:txBody>
          <a:bodyPr wrap="none" anchor="ctr"/>
          <a:lstStyle/>
          <a:p>
            <a:endParaRPr lang="en-US"/>
          </a:p>
        </p:txBody>
      </p:sp>
      <p:sp>
        <p:nvSpPr>
          <p:cNvPr id="20487" name="Text Box 7"/>
          <p:cNvSpPr txBox="1">
            <a:spLocks noChangeArrowheads="1"/>
          </p:cNvSpPr>
          <p:nvPr/>
        </p:nvSpPr>
        <p:spPr bwMode="auto">
          <a:xfrm>
            <a:off x="898525" y="879475"/>
            <a:ext cx="2992438" cy="457200"/>
          </a:xfrm>
          <a:prstGeom prst="rect">
            <a:avLst/>
          </a:prstGeom>
          <a:noFill/>
          <a:ln w="9525">
            <a:noFill/>
            <a:miter lim="800000"/>
            <a:headEnd/>
            <a:tailEnd/>
          </a:ln>
        </p:spPr>
        <p:txBody>
          <a:bodyPr wrap="none">
            <a:spAutoFit/>
          </a:bodyPr>
          <a:lstStyle/>
          <a:p>
            <a:r>
              <a:rPr lang="en-US"/>
              <a:t>Centers of Ossification</a:t>
            </a:r>
          </a:p>
        </p:txBody>
      </p:sp>
      <p:sp>
        <p:nvSpPr>
          <p:cNvPr id="20488" name="Text Box 8"/>
          <p:cNvSpPr txBox="1">
            <a:spLocks noChangeArrowheads="1"/>
          </p:cNvSpPr>
          <p:nvPr/>
        </p:nvSpPr>
        <p:spPr bwMode="auto">
          <a:xfrm>
            <a:off x="381000" y="1447800"/>
            <a:ext cx="3146425" cy="457200"/>
          </a:xfrm>
          <a:prstGeom prst="rect">
            <a:avLst/>
          </a:prstGeom>
          <a:noFill/>
          <a:ln w="9525">
            <a:noFill/>
            <a:miter lim="800000"/>
            <a:headEnd/>
            <a:tailEnd/>
          </a:ln>
        </p:spPr>
        <p:txBody>
          <a:bodyPr>
            <a:spAutoFit/>
          </a:bodyPr>
          <a:lstStyle/>
          <a:p>
            <a:r>
              <a:rPr lang="en-US" b="1">
                <a:solidFill>
                  <a:srgbClr val="FFFF66"/>
                </a:solidFill>
              </a:rPr>
              <a:t>Centers of Ossification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762000" y="304800"/>
            <a:ext cx="7772400" cy="762000"/>
          </a:xfrm>
          <a:ln>
            <a:solidFill>
              <a:srgbClr val="FFFF66"/>
            </a:solidFill>
          </a:ln>
        </p:spPr>
        <p:txBody>
          <a:bodyPr/>
          <a:lstStyle/>
          <a:p>
            <a:r>
              <a:rPr lang="en-US" sz="3200" b="1" smtClean="0">
                <a:solidFill>
                  <a:schemeClr val="tx1"/>
                </a:solidFill>
              </a:rPr>
              <a:t>Endochondral Ossification</a:t>
            </a:r>
            <a:br>
              <a:rPr lang="en-US" sz="3200" b="1" smtClean="0">
                <a:solidFill>
                  <a:schemeClr val="tx1"/>
                </a:solidFill>
              </a:rPr>
            </a:br>
            <a:endParaRPr lang="en-US" sz="3200" b="1" smtClean="0">
              <a:solidFill>
                <a:schemeClr val="tx1"/>
              </a:solidFill>
            </a:endParaRPr>
          </a:p>
        </p:txBody>
      </p:sp>
      <p:sp>
        <p:nvSpPr>
          <p:cNvPr id="21507" name="Rectangle 3"/>
          <p:cNvSpPr>
            <a:spLocks noGrp="1" noChangeArrowheads="1"/>
          </p:cNvSpPr>
          <p:nvPr>
            <p:ph type="subTitle" idx="1"/>
          </p:nvPr>
        </p:nvSpPr>
        <p:spPr>
          <a:xfrm>
            <a:off x="457200" y="1447800"/>
            <a:ext cx="8153400" cy="4800600"/>
          </a:xfrm>
        </p:spPr>
        <p:txBody>
          <a:bodyPr/>
          <a:lstStyle/>
          <a:p>
            <a:pPr algn="l"/>
            <a:r>
              <a:rPr lang="en-US" smtClean="0"/>
              <a:t>Developing bones are deposited as a hyaline cartilage model and then this cartilage is replaced by bone tissue.</a:t>
            </a:r>
          </a:p>
          <a:p>
            <a:pPr algn="l"/>
            <a:r>
              <a:rPr lang="en-US" smtClean="0"/>
              <a:t>  All bones of the body except:</a:t>
            </a:r>
          </a:p>
          <a:p>
            <a:pPr algn="l">
              <a:buFontTx/>
              <a:buChar char="•"/>
            </a:pPr>
            <a:endParaRPr lang="en-US" smtClean="0"/>
          </a:p>
        </p:txBody>
      </p:sp>
      <p:sp>
        <p:nvSpPr>
          <p:cNvPr id="21508" name="Rectangle 4"/>
          <p:cNvSpPr>
            <a:spLocks noChangeArrowheads="1"/>
          </p:cNvSpPr>
          <p:nvPr/>
        </p:nvSpPr>
        <p:spPr bwMode="auto">
          <a:xfrm>
            <a:off x="381000" y="3657600"/>
            <a:ext cx="6324600" cy="2043113"/>
          </a:xfrm>
          <a:prstGeom prst="rect">
            <a:avLst/>
          </a:prstGeom>
          <a:noFill/>
          <a:ln w="9525">
            <a:noFill/>
            <a:miter lim="800000"/>
            <a:headEnd/>
            <a:tailEnd/>
          </a:ln>
        </p:spPr>
        <p:txBody>
          <a:bodyPr>
            <a:spAutoFit/>
          </a:bodyPr>
          <a:lstStyle/>
          <a:p>
            <a:pPr>
              <a:spcBef>
                <a:spcPct val="50000"/>
              </a:spcBef>
              <a:buFontTx/>
              <a:buChar char="•"/>
            </a:pPr>
            <a:r>
              <a:rPr lang="en-US" sz="3200" dirty="0"/>
              <a:t>  </a:t>
            </a:r>
            <a:r>
              <a:rPr lang="en-US" sz="3200" i="1" dirty="0"/>
              <a:t>All roofing bones of the Skull</a:t>
            </a:r>
            <a:endParaRPr lang="en-US" sz="2800" i="1" dirty="0"/>
          </a:p>
          <a:p>
            <a:pPr>
              <a:spcBef>
                <a:spcPct val="50000"/>
              </a:spcBef>
              <a:buFontTx/>
              <a:buChar char="•"/>
            </a:pPr>
            <a:r>
              <a:rPr lang="en-US" sz="3200" i="1" dirty="0"/>
              <a:t>  Mandible</a:t>
            </a:r>
          </a:p>
          <a:p>
            <a:pPr>
              <a:spcBef>
                <a:spcPct val="50000"/>
              </a:spcBef>
              <a:buFontTx/>
              <a:buChar char="•"/>
            </a:pPr>
            <a:r>
              <a:rPr lang="en-US" sz="3200" i="1" dirty="0"/>
              <a:t>  Clavicle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170376"/>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22531" name="Text Box 4"/>
          <p:cNvSpPr txBox="1">
            <a:spLocks noChangeArrowheads="1"/>
          </p:cNvSpPr>
          <p:nvPr/>
        </p:nvSpPr>
        <p:spPr bwMode="auto">
          <a:xfrm>
            <a:off x="1828800" y="228600"/>
            <a:ext cx="5522913" cy="588963"/>
          </a:xfrm>
          <a:prstGeom prst="rect">
            <a:avLst/>
          </a:prstGeom>
          <a:noFill/>
          <a:ln w="9525">
            <a:solidFill>
              <a:srgbClr val="FFFF66"/>
            </a:solidFill>
            <a:miter lim="800000"/>
            <a:headEnd/>
            <a:tailEnd/>
          </a:ln>
        </p:spPr>
        <p:txBody>
          <a:bodyPr>
            <a:spAutoFit/>
          </a:bodyPr>
          <a:lstStyle/>
          <a:p>
            <a:pPr algn="ctr"/>
            <a:r>
              <a:rPr lang="en-US" sz="3200" b="1"/>
              <a:t>Endochondral Ossification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381000"/>
            <a:ext cx="7924800" cy="1066800"/>
          </a:xfrm>
          <a:ln>
            <a:solidFill>
              <a:srgbClr val="FFFF66"/>
            </a:solidFill>
          </a:ln>
        </p:spPr>
        <p:txBody>
          <a:bodyPr/>
          <a:lstStyle/>
          <a:p>
            <a:r>
              <a:rPr lang="en-US" sz="3200" b="1" dirty="0" smtClean="0">
                <a:solidFill>
                  <a:schemeClr val="tx1"/>
                </a:solidFill>
              </a:rPr>
              <a:t>Bone Tissue:  Supportive Connective Tissue </a:t>
            </a:r>
          </a:p>
        </p:txBody>
      </p:sp>
      <p:sp>
        <p:nvSpPr>
          <p:cNvPr id="8195" name="Rectangle 3"/>
          <p:cNvSpPr>
            <a:spLocks noGrp="1" noChangeArrowheads="1"/>
          </p:cNvSpPr>
          <p:nvPr>
            <p:ph type="subTitle" idx="1"/>
          </p:nvPr>
        </p:nvSpPr>
        <p:spPr>
          <a:xfrm>
            <a:off x="457200" y="4038600"/>
            <a:ext cx="8382000" cy="1600200"/>
          </a:xfrm>
        </p:spPr>
        <p:txBody>
          <a:bodyPr/>
          <a:lstStyle/>
          <a:p>
            <a:r>
              <a:rPr lang="en-US" sz="2400" b="1" dirty="0" smtClean="0"/>
              <a:t>Remember “CT” is composed of:</a:t>
            </a:r>
          </a:p>
          <a:p>
            <a:r>
              <a:rPr lang="en-US" sz="2400" b="1" i="1" dirty="0" smtClean="0"/>
              <a:t>Cells </a:t>
            </a:r>
          </a:p>
          <a:p>
            <a:r>
              <a:rPr lang="en-US" sz="2400" b="1" i="1" dirty="0" smtClean="0"/>
              <a:t>Extracellular Matrix</a:t>
            </a:r>
          </a:p>
        </p:txBody>
      </p:sp>
      <p:sp>
        <p:nvSpPr>
          <p:cNvPr id="24577" name="Rectangle 1"/>
          <p:cNvSpPr>
            <a:spLocks noChangeArrowheads="1"/>
          </p:cNvSpPr>
          <p:nvPr/>
        </p:nvSpPr>
        <p:spPr bwMode="auto">
          <a:xfrm>
            <a:off x="0" y="1874223"/>
            <a:ext cx="9144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mj-lt"/>
                <a:ea typeface="Times New Roman" pitchFamily="18" charset="0"/>
                <a:cs typeface="Courier New" pitchFamily="49" charset="0"/>
              </a:rPr>
              <a:t>CONSISTS OF FOUR TYPES OF CONNECTIVE TISSUE (CT):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endParaRPr>
          </a:p>
          <a:p>
            <a:pPr marL="457200" marR="0" lvl="0" indent="-457200" algn="ctr" defTabSz="914400" rtl="0" eaLnBrk="0" fontAlgn="base" latinLnBrk="0" hangingPunct="0">
              <a:lnSpc>
                <a:spcPct val="100000"/>
              </a:lnSpc>
              <a:spcBef>
                <a:spcPct val="0"/>
              </a:spcBef>
              <a:spcAft>
                <a:spcPct val="0"/>
              </a:spcAft>
              <a:buClrTx/>
              <a:buSzTx/>
              <a:buFontTx/>
              <a:buAutoNum type="arabicPeriod"/>
              <a:tabLst/>
            </a:pPr>
            <a:r>
              <a:rPr kumimoji="0" lang="en-US" b="0" i="1" u="none" strike="noStrike" cap="none" normalizeH="0" baseline="0" dirty="0" smtClean="0">
                <a:ln>
                  <a:noFill/>
                </a:ln>
                <a:solidFill>
                  <a:schemeClr val="tx1"/>
                </a:solidFill>
                <a:effectLst/>
                <a:latin typeface="+mj-lt"/>
                <a:ea typeface="Times New Roman" pitchFamily="18" charset="0"/>
                <a:cs typeface="Courier New" pitchFamily="49" charset="0"/>
              </a:rPr>
              <a:t>Cartilage    2. Bone    3. Bone Marrow    4. </a:t>
            </a:r>
            <a:r>
              <a:rPr kumimoji="0" lang="en-US" b="0" i="1" u="none" strike="noStrike" cap="none" normalizeH="0" baseline="0" dirty="0" err="1" smtClean="0">
                <a:ln>
                  <a:noFill/>
                </a:ln>
                <a:solidFill>
                  <a:schemeClr val="tx1"/>
                </a:solidFill>
                <a:effectLst/>
                <a:latin typeface="+mj-lt"/>
                <a:ea typeface="Times New Roman" pitchFamily="18" charset="0"/>
                <a:cs typeface="Courier New" pitchFamily="49" charset="0"/>
              </a:rPr>
              <a:t>Periosteum</a:t>
            </a:r>
            <a:endParaRPr kumimoji="0" lang="en-US" b="0" i="1" u="none" strike="noStrike" cap="none" normalizeH="0" baseline="0" dirty="0" smtClean="0">
              <a:ln>
                <a:noFill/>
              </a:ln>
              <a:solidFill>
                <a:schemeClr val="tx1"/>
              </a:solidFill>
              <a:effectLst/>
              <a:latin typeface="+mj-lt"/>
              <a:ea typeface="Times New Roman" pitchFamily="18" charset="0"/>
              <a:cs typeface="Courier New" pitchFamily="49" charset="0"/>
            </a:endParaRPr>
          </a:p>
          <a:p>
            <a:pPr marL="457200" marR="0" lvl="0" indent="-457200" algn="ctr" defTabSz="914400" rtl="0" eaLnBrk="0" fontAlgn="base" latinLnBrk="0" hangingPunct="0">
              <a:lnSpc>
                <a:spcPct val="100000"/>
              </a:lnSpc>
              <a:spcBef>
                <a:spcPct val="0"/>
              </a:spcBef>
              <a:spcAft>
                <a:spcPct val="0"/>
              </a:spcAft>
              <a:buClrTx/>
              <a:buSzTx/>
              <a:buFontTx/>
              <a:buAutoNum type="arabicPeriod"/>
              <a:tabLst/>
            </a:pPr>
            <a:endParaRPr kumimoji="0" lang="en-US"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Times New Roman" pitchFamily="18" charset="0"/>
                <a:cs typeface="Courier New" pitchFamily="49" charset="0"/>
              </a:rPr>
              <a:t>[</a:t>
            </a:r>
            <a:r>
              <a:rPr kumimoji="0" lang="en-US" b="0" i="1" u="none" strike="noStrike" cap="none" normalizeH="0" baseline="0" dirty="0" smtClean="0">
                <a:ln>
                  <a:noFill/>
                </a:ln>
                <a:solidFill>
                  <a:schemeClr val="tx1"/>
                </a:solidFill>
                <a:effectLst/>
                <a:latin typeface="+mj-lt"/>
                <a:ea typeface="Times New Roman" pitchFamily="18" charset="0"/>
                <a:cs typeface="Courier New" pitchFamily="49" charset="0"/>
              </a:rPr>
              <a:t>Osseous (bone) tissue makes up MOST of the skeleton</a:t>
            </a:r>
            <a:r>
              <a:rPr kumimoji="0" lang="en-US" b="0" i="0" u="none" strike="noStrike" cap="none" normalizeH="0" baseline="0" dirty="0" smtClean="0">
                <a:ln>
                  <a:noFill/>
                </a:ln>
                <a:solidFill>
                  <a:schemeClr val="tx1"/>
                </a:solidFill>
                <a:effectLst/>
                <a:latin typeface="+mj-lt"/>
                <a:ea typeface="Times New Roman" pitchFamily="18" charset="0"/>
                <a:cs typeface="Courier New" pitchFamily="49" charset="0"/>
              </a:rPr>
              <a:t>.]</a:t>
            </a:r>
            <a:endParaRPr kumimoji="0" lang="en-US"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362200" y="228600"/>
            <a:ext cx="4868863" cy="584200"/>
          </a:xfrm>
          <a:prstGeom prst="rect">
            <a:avLst/>
          </a:prstGeom>
          <a:noFill/>
          <a:ln w="9525">
            <a:solidFill>
              <a:srgbClr val="FFFF66"/>
            </a:solidFill>
            <a:miter lim="800000"/>
            <a:headEnd/>
            <a:tailEnd/>
          </a:ln>
        </p:spPr>
        <p:txBody>
          <a:bodyPr wrap="none">
            <a:spAutoFit/>
          </a:bodyPr>
          <a:lstStyle/>
          <a:p>
            <a:r>
              <a:rPr lang="en-US" sz="3200" b="1"/>
              <a:t>Endochondral Ossification</a:t>
            </a:r>
          </a:p>
        </p:txBody>
      </p:sp>
      <p:pic>
        <p:nvPicPr>
          <p:cNvPr id="23555" name="Picture 4" descr="170377"/>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26"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AutoShape 3"/>
          <p:cNvSpPr>
            <a:spLocks noChangeArrowheads="1"/>
          </p:cNvSpPr>
          <p:nvPr/>
        </p:nvSpPr>
        <p:spPr bwMode="auto">
          <a:xfrm>
            <a:off x="762000" y="3657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4267200" cy="914400"/>
          </a:xfrm>
          <a:ln>
            <a:solidFill>
              <a:srgbClr val="FFFF66"/>
            </a:solidFill>
          </a:ln>
        </p:spPr>
        <p:txBody>
          <a:bodyPr/>
          <a:lstStyle/>
          <a:p>
            <a:pPr algn="l"/>
            <a:r>
              <a:rPr lang="en-US" sz="3200" b="1" smtClean="0">
                <a:solidFill>
                  <a:schemeClr val="tx1"/>
                </a:solidFill>
              </a:rPr>
              <a:t>Growth at epiphyseal plates</a:t>
            </a:r>
          </a:p>
        </p:txBody>
      </p:sp>
      <p:sp>
        <p:nvSpPr>
          <p:cNvPr id="24579" name="Text Box 5"/>
          <p:cNvSpPr txBox="1">
            <a:spLocks noChangeArrowheads="1"/>
          </p:cNvSpPr>
          <p:nvPr/>
        </p:nvSpPr>
        <p:spPr bwMode="auto">
          <a:xfrm>
            <a:off x="0" y="1447800"/>
            <a:ext cx="4356100" cy="2308225"/>
          </a:xfrm>
          <a:prstGeom prst="rect">
            <a:avLst/>
          </a:prstGeom>
          <a:noFill/>
          <a:ln w="9525">
            <a:noFill/>
            <a:miter lim="800000"/>
            <a:headEnd/>
            <a:tailEnd/>
          </a:ln>
        </p:spPr>
        <p:txBody>
          <a:bodyPr wrap="none">
            <a:spAutoFit/>
          </a:bodyPr>
          <a:lstStyle/>
          <a:p>
            <a:r>
              <a:rPr lang="en-US" b="1" u="sng"/>
              <a:t>Zones of epiphyseal plates</a:t>
            </a:r>
          </a:p>
          <a:p>
            <a:endParaRPr lang="en-US" b="1" u="sng"/>
          </a:p>
          <a:p>
            <a:r>
              <a:rPr lang="en-US" b="1"/>
              <a:t>Zone of Resting Cartilage</a:t>
            </a:r>
          </a:p>
          <a:p>
            <a:r>
              <a:rPr lang="en-US" b="1"/>
              <a:t>Zone of Proliferating Cartilage</a:t>
            </a:r>
          </a:p>
          <a:p>
            <a:r>
              <a:rPr lang="en-US" b="1"/>
              <a:t>Zone of Hypertrophic Cartilage</a:t>
            </a:r>
          </a:p>
          <a:p>
            <a:r>
              <a:rPr lang="en-US" b="1"/>
              <a:t>Zone of Calcified Cartilage</a:t>
            </a:r>
          </a:p>
        </p:txBody>
      </p:sp>
      <p:pic>
        <p:nvPicPr>
          <p:cNvPr id="24580" name="Picture 6" descr="Bobe fracture"/>
          <p:cNvPicPr>
            <a:picLocks noChangeAspect="1" noChangeArrowheads="1"/>
          </p:cNvPicPr>
          <p:nvPr/>
        </p:nvPicPr>
        <p:blipFill>
          <a:blip r:embed="rId2" cstate="print"/>
          <a:srcRect/>
          <a:stretch>
            <a:fillRect/>
          </a:stretch>
        </p:blipFill>
        <p:spPr bwMode="auto">
          <a:xfrm>
            <a:off x="4724400" y="0"/>
            <a:ext cx="4419600" cy="6858000"/>
          </a:xfrm>
          <a:prstGeom prst="rect">
            <a:avLst/>
          </a:prstGeom>
          <a:noFill/>
          <a:ln w="9525">
            <a:noFill/>
            <a:miter lim="800000"/>
            <a:headEnd/>
            <a:tailEnd/>
          </a:ln>
        </p:spPr>
      </p:pic>
      <p:sp>
        <p:nvSpPr>
          <p:cNvPr id="24581" name="AutoShape 7"/>
          <p:cNvSpPr>
            <a:spLocks noChangeArrowheads="1"/>
          </p:cNvSpPr>
          <p:nvPr/>
        </p:nvSpPr>
        <p:spPr bwMode="auto">
          <a:xfrm>
            <a:off x="5486400" y="4419600"/>
            <a:ext cx="976313" cy="485775"/>
          </a:xfrm>
          <a:prstGeom prst="right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
        <p:nvSpPr>
          <p:cNvPr id="24582" name="AutoShape 8"/>
          <p:cNvSpPr>
            <a:spLocks noChangeArrowheads="1"/>
          </p:cNvSpPr>
          <p:nvPr/>
        </p:nvSpPr>
        <p:spPr bwMode="auto">
          <a:xfrm>
            <a:off x="5562600" y="5410200"/>
            <a:ext cx="976313" cy="485775"/>
          </a:xfrm>
          <a:prstGeom prst="right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81600" y="304800"/>
            <a:ext cx="3962400" cy="1066800"/>
          </a:xfrm>
        </p:spPr>
        <p:txBody>
          <a:bodyPr/>
          <a:lstStyle/>
          <a:p>
            <a:r>
              <a:rPr lang="en-US" sz="3200" b="1" smtClean="0">
                <a:solidFill>
                  <a:schemeClr val="tx1"/>
                </a:solidFill>
              </a:rPr>
              <a:t>Zones of Growth in Epiphyseal Plate</a:t>
            </a:r>
          </a:p>
        </p:txBody>
      </p:sp>
      <p:sp>
        <p:nvSpPr>
          <p:cNvPr id="25603" name="Rectangle 3"/>
          <p:cNvSpPr>
            <a:spLocks noGrp="1" noChangeArrowheads="1"/>
          </p:cNvSpPr>
          <p:nvPr>
            <p:ph type="body" sz="half" idx="1"/>
          </p:nvPr>
        </p:nvSpPr>
        <p:spPr>
          <a:xfrm>
            <a:off x="152400" y="304800"/>
            <a:ext cx="5334000" cy="5943600"/>
          </a:xfrm>
        </p:spPr>
        <p:txBody>
          <a:bodyPr/>
          <a:lstStyle/>
          <a:p>
            <a:r>
              <a:rPr lang="en-US" sz="2400" b="1" smtClean="0"/>
              <a:t>Zone of resting cartilage </a:t>
            </a:r>
          </a:p>
          <a:p>
            <a:pPr lvl="1"/>
            <a:r>
              <a:rPr lang="en-US" sz="2400" b="1" smtClean="0"/>
              <a:t>anchors growth plate to bone</a:t>
            </a:r>
          </a:p>
          <a:p>
            <a:r>
              <a:rPr lang="en-US" sz="2400" b="1" smtClean="0"/>
              <a:t>Zone of proliferating cartilage</a:t>
            </a:r>
          </a:p>
          <a:p>
            <a:pPr lvl="1"/>
            <a:r>
              <a:rPr lang="en-US" sz="2400" b="1" smtClean="0"/>
              <a:t>rapid cell division (stacked coins)</a:t>
            </a:r>
          </a:p>
          <a:p>
            <a:r>
              <a:rPr lang="en-US" sz="2400" b="1" smtClean="0"/>
              <a:t>Zone of hypertrophic cartilage</a:t>
            </a:r>
          </a:p>
          <a:p>
            <a:pPr lvl="1"/>
            <a:r>
              <a:rPr lang="en-US" sz="2400" b="1" smtClean="0"/>
              <a:t>cells enlarged &amp; remain in columns</a:t>
            </a:r>
          </a:p>
          <a:p>
            <a:r>
              <a:rPr lang="en-US" sz="2400" b="1" smtClean="0"/>
              <a:t>Zone of calcified cartilage</a:t>
            </a:r>
          </a:p>
          <a:p>
            <a:pPr lvl="1"/>
            <a:r>
              <a:rPr lang="en-US" sz="2400" b="1" smtClean="0"/>
              <a:t>thin zone, cells mostly dead since matrix calcified</a:t>
            </a:r>
          </a:p>
          <a:p>
            <a:pPr lvl="1"/>
            <a:r>
              <a:rPr lang="en-US" sz="2400" b="1" smtClean="0"/>
              <a:t>osteoclasts removing matrix</a:t>
            </a:r>
          </a:p>
          <a:p>
            <a:pPr lvl="1"/>
            <a:r>
              <a:rPr lang="en-US" sz="2400" b="1" smtClean="0"/>
              <a:t>osteoblasts &amp; capillaries move in to create bone over calcified cartilage</a:t>
            </a:r>
          </a:p>
        </p:txBody>
      </p:sp>
      <p:pic>
        <p:nvPicPr>
          <p:cNvPr id="25604" name="Picture 4" descr="Fig 6_6"/>
          <p:cNvPicPr>
            <a:picLocks noChangeAspect="1" noChangeArrowheads="1"/>
          </p:cNvPicPr>
          <p:nvPr/>
        </p:nvPicPr>
        <p:blipFill>
          <a:blip r:embed="rId2" cstate="print"/>
          <a:srcRect l="14932" t="36667" b="2222"/>
          <a:stretch>
            <a:fillRect/>
          </a:stretch>
        </p:blipFill>
        <p:spPr bwMode="auto">
          <a:xfrm>
            <a:off x="5334000" y="1752600"/>
            <a:ext cx="3776663"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057400" y="304800"/>
            <a:ext cx="5035550" cy="588963"/>
          </a:xfrm>
          <a:prstGeom prst="rect">
            <a:avLst/>
          </a:prstGeom>
          <a:noFill/>
          <a:ln w="9525">
            <a:solidFill>
              <a:srgbClr val="FFFF66"/>
            </a:solidFill>
            <a:miter lim="800000"/>
            <a:headEnd/>
            <a:tailEnd/>
          </a:ln>
        </p:spPr>
        <p:txBody>
          <a:bodyPr wrap="none">
            <a:spAutoFit/>
          </a:bodyPr>
          <a:lstStyle/>
          <a:p>
            <a:r>
              <a:rPr lang="en-US" sz="3200" b="1"/>
              <a:t>Growth at epiphyseal plates</a:t>
            </a:r>
          </a:p>
        </p:txBody>
      </p:sp>
      <p:sp>
        <p:nvSpPr>
          <p:cNvPr id="26627" name="Rectangle 3"/>
          <p:cNvSpPr>
            <a:spLocks noChangeArrowheads="1"/>
          </p:cNvSpPr>
          <p:nvPr/>
        </p:nvSpPr>
        <p:spPr bwMode="auto">
          <a:xfrm>
            <a:off x="228600" y="1600200"/>
            <a:ext cx="3810000" cy="3970338"/>
          </a:xfrm>
          <a:prstGeom prst="rect">
            <a:avLst/>
          </a:prstGeom>
          <a:noFill/>
          <a:ln w="9525">
            <a:noFill/>
            <a:miter lim="800000"/>
            <a:headEnd/>
            <a:tailEnd/>
          </a:ln>
        </p:spPr>
        <p:txBody>
          <a:bodyPr>
            <a:spAutoFit/>
          </a:bodyPr>
          <a:lstStyle/>
          <a:p>
            <a:pPr>
              <a:spcBef>
                <a:spcPct val="50000"/>
              </a:spcBef>
            </a:pPr>
            <a:r>
              <a:rPr lang="en-US" b="1" u="sng"/>
              <a:t>Zones of epiphyseal plates</a:t>
            </a:r>
          </a:p>
          <a:p>
            <a:pPr>
              <a:spcBef>
                <a:spcPct val="50000"/>
              </a:spcBef>
            </a:pPr>
            <a:endParaRPr lang="en-US" b="1" u="sng"/>
          </a:p>
          <a:p>
            <a:pPr>
              <a:spcBef>
                <a:spcPct val="50000"/>
              </a:spcBef>
            </a:pPr>
            <a:r>
              <a:rPr lang="en-US" b="1" u="sng"/>
              <a:t>Zone of Resting Cartilage</a:t>
            </a:r>
          </a:p>
          <a:p>
            <a:pPr>
              <a:spcBef>
                <a:spcPct val="50000"/>
              </a:spcBef>
            </a:pPr>
            <a:r>
              <a:rPr lang="en-US" b="1"/>
              <a:t>Zone of Proliferating Cartilage</a:t>
            </a:r>
          </a:p>
          <a:p>
            <a:pPr>
              <a:spcBef>
                <a:spcPct val="50000"/>
              </a:spcBef>
            </a:pPr>
            <a:r>
              <a:rPr lang="en-US" b="1"/>
              <a:t>Zone of Hypertrophic Cartilage</a:t>
            </a:r>
          </a:p>
          <a:p>
            <a:pPr>
              <a:spcBef>
                <a:spcPct val="50000"/>
              </a:spcBef>
            </a:pPr>
            <a:r>
              <a:rPr lang="en-US" b="1"/>
              <a:t>Zone of Calcified Cartilage</a:t>
            </a:r>
          </a:p>
        </p:txBody>
      </p:sp>
      <p:pic>
        <p:nvPicPr>
          <p:cNvPr id="26628" name="Picture 4" descr="Endoch-os-low"/>
          <p:cNvPicPr>
            <a:picLocks noChangeAspect="1" noChangeArrowheads="1"/>
          </p:cNvPicPr>
          <p:nvPr/>
        </p:nvPicPr>
        <p:blipFill>
          <a:blip r:embed="rId2" cstate="print"/>
          <a:srcRect/>
          <a:stretch>
            <a:fillRect/>
          </a:stretch>
        </p:blipFill>
        <p:spPr bwMode="auto">
          <a:xfrm>
            <a:off x="3886200" y="1524000"/>
            <a:ext cx="5257800" cy="5334000"/>
          </a:xfrm>
          <a:prstGeom prst="rect">
            <a:avLst/>
          </a:prstGeom>
          <a:noFill/>
          <a:ln w="9525">
            <a:noFill/>
            <a:miter lim="800000"/>
            <a:headEnd/>
            <a:tailEnd/>
          </a:ln>
        </p:spPr>
      </p:pic>
      <p:sp>
        <p:nvSpPr>
          <p:cNvPr id="26629" name="AutoShape 5"/>
          <p:cNvSpPr>
            <a:spLocks noChangeArrowheads="1"/>
          </p:cNvSpPr>
          <p:nvPr/>
        </p:nvSpPr>
        <p:spPr bwMode="auto">
          <a:xfrm>
            <a:off x="4343400" y="2209800"/>
            <a:ext cx="485775" cy="976313"/>
          </a:xfrm>
          <a:prstGeom prst="down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676400"/>
            <a:ext cx="4114800" cy="3970338"/>
          </a:xfrm>
          <a:prstGeom prst="rect">
            <a:avLst/>
          </a:prstGeom>
          <a:noFill/>
          <a:ln w="9525">
            <a:noFill/>
            <a:miter lim="800000"/>
            <a:headEnd/>
            <a:tailEnd/>
          </a:ln>
        </p:spPr>
        <p:txBody>
          <a:bodyPr>
            <a:spAutoFit/>
          </a:bodyPr>
          <a:lstStyle/>
          <a:p>
            <a:pPr>
              <a:spcBef>
                <a:spcPct val="50000"/>
              </a:spcBef>
            </a:pPr>
            <a:r>
              <a:rPr lang="en-US" b="1" u="sng"/>
              <a:t>Zones of epiphyseal plates</a:t>
            </a:r>
          </a:p>
          <a:p>
            <a:pPr>
              <a:spcBef>
                <a:spcPct val="50000"/>
              </a:spcBef>
            </a:pPr>
            <a:endParaRPr lang="en-US" b="1" u="sng"/>
          </a:p>
          <a:p>
            <a:pPr>
              <a:spcBef>
                <a:spcPct val="50000"/>
              </a:spcBef>
            </a:pPr>
            <a:r>
              <a:rPr lang="en-US" b="1"/>
              <a:t>Zone of Resting Cartilage</a:t>
            </a:r>
          </a:p>
          <a:p>
            <a:pPr>
              <a:spcBef>
                <a:spcPct val="50000"/>
              </a:spcBef>
            </a:pPr>
            <a:r>
              <a:rPr lang="en-US" b="1" u="sng"/>
              <a:t>Zone of Proliferating Cartilage</a:t>
            </a:r>
          </a:p>
          <a:p>
            <a:pPr>
              <a:spcBef>
                <a:spcPct val="50000"/>
              </a:spcBef>
            </a:pPr>
            <a:r>
              <a:rPr lang="en-US" b="1"/>
              <a:t>Zone of Hypertrophic Cartilage</a:t>
            </a:r>
          </a:p>
          <a:p>
            <a:pPr>
              <a:spcBef>
                <a:spcPct val="50000"/>
              </a:spcBef>
            </a:pPr>
            <a:r>
              <a:rPr lang="en-US" b="1"/>
              <a:t>Zone of Calcified Cartilage</a:t>
            </a:r>
          </a:p>
        </p:txBody>
      </p:sp>
      <p:sp>
        <p:nvSpPr>
          <p:cNvPr id="27651" name="Rectangle 3"/>
          <p:cNvSpPr>
            <a:spLocks noChangeArrowheads="1"/>
          </p:cNvSpPr>
          <p:nvPr/>
        </p:nvSpPr>
        <p:spPr bwMode="auto">
          <a:xfrm>
            <a:off x="1828800" y="381000"/>
            <a:ext cx="5330825" cy="588963"/>
          </a:xfrm>
          <a:prstGeom prst="rect">
            <a:avLst/>
          </a:prstGeom>
          <a:noFill/>
          <a:ln w="9525">
            <a:solidFill>
              <a:srgbClr val="FFFF66"/>
            </a:solidFill>
            <a:miter lim="800000"/>
            <a:headEnd/>
            <a:tailEnd/>
          </a:ln>
        </p:spPr>
        <p:txBody>
          <a:bodyPr>
            <a:spAutoFit/>
          </a:bodyPr>
          <a:lstStyle/>
          <a:p>
            <a:r>
              <a:rPr lang="en-US" sz="3200" b="1"/>
              <a:t>Growth at epiphyseal plates</a:t>
            </a:r>
          </a:p>
        </p:txBody>
      </p:sp>
      <p:pic>
        <p:nvPicPr>
          <p:cNvPr id="27652" name="Picture 4" descr="Endoch-os-low"/>
          <p:cNvPicPr>
            <a:picLocks noChangeAspect="1" noChangeArrowheads="1"/>
          </p:cNvPicPr>
          <p:nvPr/>
        </p:nvPicPr>
        <p:blipFill>
          <a:blip r:embed="rId2" cstate="print"/>
          <a:srcRect/>
          <a:stretch>
            <a:fillRect/>
          </a:stretch>
        </p:blipFill>
        <p:spPr bwMode="auto">
          <a:xfrm>
            <a:off x="3657600" y="1524000"/>
            <a:ext cx="5486400" cy="5334000"/>
          </a:xfrm>
          <a:prstGeom prst="rect">
            <a:avLst/>
          </a:prstGeom>
          <a:noFill/>
          <a:ln w="9525">
            <a:noFill/>
            <a:miter lim="800000"/>
            <a:headEnd/>
            <a:tailEnd/>
          </a:ln>
        </p:spPr>
      </p:pic>
      <p:sp>
        <p:nvSpPr>
          <p:cNvPr id="27653" name="AutoShape 5"/>
          <p:cNvSpPr>
            <a:spLocks noChangeArrowheads="1"/>
          </p:cNvSpPr>
          <p:nvPr/>
        </p:nvSpPr>
        <p:spPr bwMode="auto">
          <a:xfrm>
            <a:off x="5181600" y="2209800"/>
            <a:ext cx="485775" cy="976313"/>
          </a:xfrm>
          <a:prstGeom prst="down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ndochon os-high"/>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676400"/>
            <a:ext cx="3962400" cy="3970338"/>
          </a:xfrm>
          <a:prstGeom prst="rect">
            <a:avLst/>
          </a:prstGeom>
          <a:noFill/>
          <a:ln w="9525">
            <a:noFill/>
            <a:miter lim="800000"/>
            <a:headEnd/>
            <a:tailEnd/>
          </a:ln>
        </p:spPr>
        <p:txBody>
          <a:bodyPr>
            <a:spAutoFit/>
          </a:bodyPr>
          <a:lstStyle/>
          <a:p>
            <a:pPr>
              <a:spcBef>
                <a:spcPct val="50000"/>
              </a:spcBef>
            </a:pPr>
            <a:r>
              <a:rPr lang="en-US" b="1" u="sng"/>
              <a:t>Zones of epiphyseal plates</a:t>
            </a:r>
          </a:p>
          <a:p>
            <a:pPr>
              <a:spcBef>
                <a:spcPct val="50000"/>
              </a:spcBef>
            </a:pPr>
            <a:endParaRPr lang="en-US" b="1" u="sng"/>
          </a:p>
          <a:p>
            <a:pPr>
              <a:spcBef>
                <a:spcPct val="50000"/>
              </a:spcBef>
            </a:pPr>
            <a:r>
              <a:rPr lang="en-US" b="1"/>
              <a:t>Zone of Resting Cartilage</a:t>
            </a:r>
          </a:p>
          <a:p>
            <a:pPr>
              <a:spcBef>
                <a:spcPct val="50000"/>
              </a:spcBef>
            </a:pPr>
            <a:r>
              <a:rPr lang="en-US" b="1"/>
              <a:t>Zone of Proliferating Cartilage</a:t>
            </a:r>
          </a:p>
          <a:p>
            <a:pPr>
              <a:spcBef>
                <a:spcPct val="50000"/>
              </a:spcBef>
            </a:pPr>
            <a:r>
              <a:rPr lang="en-US" b="1" u="sng"/>
              <a:t>Zone of Hypertrophic Cartilage</a:t>
            </a:r>
          </a:p>
          <a:p>
            <a:pPr>
              <a:spcBef>
                <a:spcPct val="50000"/>
              </a:spcBef>
            </a:pPr>
            <a:r>
              <a:rPr lang="en-US" b="1"/>
              <a:t>Zone of Calcified Cartilage</a:t>
            </a:r>
          </a:p>
        </p:txBody>
      </p:sp>
      <p:sp>
        <p:nvSpPr>
          <p:cNvPr id="29699" name="Rectangle 3"/>
          <p:cNvSpPr>
            <a:spLocks noChangeArrowheads="1"/>
          </p:cNvSpPr>
          <p:nvPr/>
        </p:nvSpPr>
        <p:spPr bwMode="auto">
          <a:xfrm>
            <a:off x="2133600" y="304800"/>
            <a:ext cx="5035550" cy="588963"/>
          </a:xfrm>
          <a:prstGeom prst="rect">
            <a:avLst/>
          </a:prstGeom>
          <a:noFill/>
          <a:ln w="9525">
            <a:solidFill>
              <a:srgbClr val="FFFF66"/>
            </a:solidFill>
            <a:miter lim="800000"/>
            <a:headEnd/>
            <a:tailEnd/>
          </a:ln>
        </p:spPr>
        <p:txBody>
          <a:bodyPr wrap="none">
            <a:spAutoFit/>
          </a:bodyPr>
          <a:lstStyle/>
          <a:p>
            <a:r>
              <a:rPr lang="en-US" sz="3200" b="1"/>
              <a:t>Growth at epiphyseal plates</a:t>
            </a:r>
          </a:p>
        </p:txBody>
      </p:sp>
      <p:pic>
        <p:nvPicPr>
          <p:cNvPr id="29700" name="Picture 4" descr="Endoch-os-low"/>
          <p:cNvPicPr>
            <a:picLocks noChangeAspect="1" noChangeArrowheads="1"/>
          </p:cNvPicPr>
          <p:nvPr/>
        </p:nvPicPr>
        <p:blipFill>
          <a:blip r:embed="rId2" cstate="print"/>
          <a:srcRect/>
          <a:stretch>
            <a:fillRect/>
          </a:stretch>
        </p:blipFill>
        <p:spPr bwMode="auto">
          <a:xfrm>
            <a:off x="4022725" y="1676400"/>
            <a:ext cx="5121275" cy="5181600"/>
          </a:xfrm>
          <a:prstGeom prst="rect">
            <a:avLst/>
          </a:prstGeom>
          <a:noFill/>
          <a:ln w="9525">
            <a:noFill/>
            <a:miter lim="800000"/>
            <a:headEnd/>
            <a:tailEnd/>
          </a:ln>
        </p:spPr>
      </p:pic>
      <p:sp>
        <p:nvSpPr>
          <p:cNvPr id="29701" name="AutoShape 5"/>
          <p:cNvSpPr>
            <a:spLocks noChangeArrowheads="1"/>
          </p:cNvSpPr>
          <p:nvPr/>
        </p:nvSpPr>
        <p:spPr bwMode="auto">
          <a:xfrm>
            <a:off x="6019800" y="1981200"/>
            <a:ext cx="485775" cy="976313"/>
          </a:xfrm>
          <a:prstGeom prst="down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676400"/>
            <a:ext cx="3886200" cy="3970338"/>
          </a:xfrm>
          <a:prstGeom prst="rect">
            <a:avLst/>
          </a:prstGeom>
          <a:noFill/>
          <a:ln w="9525">
            <a:noFill/>
            <a:miter lim="800000"/>
            <a:headEnd/>
            <a:tailEnd/>
          </a:ln>
        </p:spPr>
        <p:txBody>
          <a:bodyPr>
            <a:spAutoFit/>
          </a:bodyPr>
          <a:lstStyle/>
          <a:p>
            <a:pPr>
              <a:spcBef>
                <a:spcPct val="50000"/>
              </a:spcBef>
            </a:pPr>
            <a:r>
              <a:rPr lang="en-US" b="1" u="sng"/>
              <a:t>Zones of epiphyseal plates</a:t>
            </a:r>
          </a:p>
          <a:p>
            <a:pPr>
              <a:spcBef>
                <a:spcPct val="50000"/>
              </a:spcBef>
            </a:pPr>
            <a:endParaRPr lang="en-US" b="1" u="sng"/>
          </a:p>
          <a:p>
            <a:pPr>
              <a:spcBef>
                <a:spcPct val="50000"/>
              </a:spcBef>
            </a:pPr>
            <a:r>
              <a:rPr lang="en-US" b="1"/>
              <a:t>Zone of Resting Cartilage</a:t>
            </a:r>
          </a:p>
          <a:p>
            <a:pPr>
              <a:spcBef>
                <a:spcPct val="50000"/>
              </a:spcBef>
            </a:pPr>
            <a:r>
              <a:rPr lang="en-US" b="1"/>
              <a:t>Zone of Proliferating Cartilage</a:t>
            </a:r>
          </a:p>
          <a:p>
            <a:pPr>
              <a:spcBef>
                <a:spcPct val="50000"/>
              </a:spcBef>
            </a:pPr>
            <a:r>
              <a:rPr lang="en-US" b="1"/>
              <a:t>Zone of Hypertrophic Cartilage</a:t>
            </a:r>
          </a:p>
          <a:p>
            <a:pPr>
              <a:spcBef>
                <a:spcPct val="50000"/>
              </a:spcBef>
            </a:pPr>
            <a:r>
              <a:rPr lang="en-US" b="1" u="sng"/>
              <a:t>Zone of Calcified Cartilage</a:t>
            </a:r>
          </a:p>
        </p:txBody>
      </p:sp>
      <p:sp>
        <p:nvSpPr>
          <p:cNvPr id="30723" name="Rectangle 3"/>
          <p:cNvSpPr>
            <a:spLocks noChangeArrowheads="1"/>
          </p:cNvSpPr>
          <p:nvPr/>
        </p:nvSpPr>
        <p:spPr bwMode="auto">
          <a:xfrm>
            <a:off x="1447800" y="304800"/>
            <a:ext cx="5635625" cy="588963"/>
          </a:xfrm>
          <a:prstGeom prst="rect">
            <a:avLst/>
          </a:prstGeom>
          <a:noFill/>
          <a:ln w="9525">
            <a:solidFill>
              <a:srgbClr val="FFFF66"/>
            </a:solidFill>
            <a:miter lim="800000"/>
            <a:headEnd/>
            <a:tailEnd/>
          </a:ln>
        </p:spPr>
        <p:txBody>
          <a:bodyPr>
            <a:spAutoFit/>
          </a:bodyPr>
          <a:lstStyle/>
          <a:p>
            <a:r>
              <a:rPr lang="en-US" sz="3200" b="1"/>
              <a:t>Growth at epiphyseal plates</a:t>
            </a:r>
          </a:p>
        </p:txBody>
      </p:sp>
      <p:pic>
        <p:nvPicPr>
          <p:cNvPr id="30724" name="Picture 4" descr="Endoch-os-low"/>
          <p:cNvPicPr>
            <a:picLocks noChangeAspect="1" noChangeArrowheads="1"/>
          </p:cNvPicPr>
          <p:nvPr/>
        </p:nvPicPr>
        <p:blipFill>
          <a:blip r:embed="rId2" cstate="print"/>
          <a:srcRect/>
          <a:stretch>
            <a:fillRect/>
          </a:stretch>
        </p:blipFill>
        <p:spPr bwMode="auto">
          <a:xfrm>
            <a:off x="3733800" y="1676400"/>
            <a:ext cx="5410200" cy="5181600"/>
          </a:xfrm>
          <a:prstGeom prst="rect">
            <a:avLst/>
          </a:prstGeom>
          <a:noFill/>
          <a:ln w="9525">
            <a:noFill/>
            <a:miter lim="800000"/>
            <a:headEnd/>
            <a:tailEnd/>
          </a:ln>
        </p:spPr>
      </p:pic>
      <p:sp>
        <p:nvSpPr>
          <p:cNvPr id="30725" name="AutoShape 5"/>
          <p:cNvSpPr>
            <a:spLocks noChangeArrowheads="1"/>
          </p:cNvSpPr>
          <p:nvPr/>
        </p:nvSpPr>
        <p:spPr bwMode="auto">
          <a:xfrm>
            <a:off x="6172200" y="1447800"/>
            <a:ext cx="485775" cy="976313"/>
          </a:xfrm>
          <a:prstGeom prst="down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ndochon 0s cal car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0" name="Slide" r:id="rId3" imgW="4657680" imgH="3492360" progId="PowerPoint.Slide.8">
                  <p:embed/>
                </p:oleObj>
              </mc:Choice>
              <mc:Fallback>
                <p:oleObj name="Slide" r:id="rId3" imgW="4657680" imgH="349236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7772400" cy="685800"/>
          </a:xfrm>
        </p:spPr>
        <p:txBody>
          <a:bodyPr/>
          <a:lstStyle/>
          <a:p>
            <a:r>
              <a:rPr lang="en-US" sz="3200" b="1" smtClean="0">
                <a:solidFill>
                  <a:schemeClr val="tx1"/>
                </a:solidFill>
              </a:rPr>
              <a:t>Growth in Thickness</a:t>
            </a:r>
          </a:p>
        </p:txBody>
      </p:sp>
      <p:sp>
        <p:nvSpPr>
          <p:cNvPr id="32771" name="Rectangle 3"/>
          <p:cNvSpPr>
            <a:spLocks noGrp="1" noChangeArrowheads="1"/>
          </p:cNvSpPr>
          <p:nvPr>
            <p:ph type="body" idx="1"/>
          </p:nvPr>
        </p:nvSpPr>
        <p:spPr>
          <a:xfrm>
            <a:off x="685800" y="1676400"/>
            <a:ext cx="7772400" cy="4114800"/>
          </a:xfrm>
        </p:spPr>
        <p:txBody>
          <a:bodyPr/>
          <a:lstStyle/>
          <a:p>
            <a:r>
              <a:rPr lang="en-US" sz="2400" b="1" smtClean="0"/>
              <a:t>Bone can grow in thickness or diameter only by </a:t>
            </a:r>
            <a:r>
              <a:rPr lang="en-US" sz="2400" b="1" i="1" smtClean="0"/>
              <a:t>appositional growth</a:t>
            </a:r>
            <a:r>
              <a:rPr lang="en-US" sz="2400" b="1" smtClean="0"/>
              <a:t>.</a:t>
            </a:r>
          </a:p>
          <a:p>
            <a:r>
              <a:rPr lang="en-US" sz="2400" b="1" smtClean="0"/>
              <a:t>The steps in these process are:</a:t>
            </a:r>
          </a:p>
          <a:p>
            <a:pPr lvl="1"/>
            <a:r>
              <a:rPr lang="en-US" sz="2400" b="1" smtClean="0"/>
              <a:t>Periosteal cells differentiate into osteoblasts which secrete collagen fibers and organic molecules to form the matrix.</a:t>
            </a:r>
          </a:p>
          <a:p>
            <a:pPr lvl="1"/>
            <a:r>
              <a:rPr lang="en-US" sz="2400" b="1" smtClean="0"/>
              <a:t>Ridges fuse and the periosteum becomes the endosteum.</a:t>
            </a:r>
          </a:p>
          <a:p>
            <a:pPr lvl="1"/>
            <a:r>
              <a:rPr lang="en-US" sz="2400" b="1" smtClean="0"/>
              <a:t>New concentric lamellae are formed.</a:t>
            </a:r>
          </a:p>
          <a:p>
            <a:pPr lvl="1"/>
            <a:r>
              <a:rPr lang="en-US" sz="2400" b="1" smtClean="0"/>
              <a:t>Osetoblasts under the peritsteum form new circumferential lamellae.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52488" y="49213"/>
            <a:ext cx="7038975" cy="942975"/>
          </a:xfrm>
        </p:spPr>
        <p:txBody>
          <a:bodyPr/>
          <a:lstStyle/>
          <a:p>
            <a:r>
              <a:rPr lang="en-US" sz="3200" b="1" smtClean="0">
                <a:solidFill>
                  <a:schemeClr val="tx1"/>
                </a:solidFill>
              </a:rPr>
              <a:t>Bone Growth in Width</a:t>
            </a:r>
          </a:p>
        </p:txBody>
      </p:sp>
      <p:sp>
        <p:nvSpPr>
          <p:cNvPr id="33795" name="Rectangle 3"/>
          <p:cNvSpPr>
            <a:spLocks noGrp="1" noChangeArrowheads="1"/>
          </p:cNvSpPr>
          <p:nvPr>
            <p:ph type="body" sz="half" idx="2"/>
          </p:nvPr>
        </p:nvSpPr>
        <p:spPr>
          <a:xfrm>
            <a:off x="533400" y="3048000"/>
            <a:ext cx="7866063" cy="1258888"/>
          </a:xfrm>
        </p:spPr>
        <p:txBody>
          <a:bodyPr/>
          <a:lstStyle/>
          <a:p>
            <a:r>
              <a:rPr lang="en-US" sz="2000" b="1" smtClean="0"/>
              <a:t>Only by appositional growth at the bone’s surface</a:t>
            </a:r>
          </a:p>
          <a:p>
            <a:r>
              <a:rPr lang="en-US" sz="2000" b="1" smtClean="0"/>
              <a:t>Periosteal cells differentiate into osteoblasts and form bony ridges and then a tunnel around periosteal blood vessel.</a:t>
            </a:r>
          </a:p>
          <a:p>
            <a:r>
              <a:rPr lang="en-US" sz="2000" b="1" smtClean="0"/>
              <a:t>Concentric lamellae fill in the tunnel to form an osteon.</a:t>
            </a:r>
          </a:p>
        </p:txBody>
      </p:sp>
      <p:pic>
        <p:nvPicPr>
          <p:cNvPr id="33796" name="Picture 4" descr="w0164-nc"/>
          <p:cNvPicPr>
            <a:picLocks noChangeAspect="1" noChangeArrowheads="1"/>
          </p:cNvPicPr>
          <p:nvPr/>
        </p:nvPicPr>
        <p:blipFill>
          <a:blip r:embed="rId2" cstate="print"/>
          <a:srcRect r="1526" b="63840"/>
          <a:stretch>
            <a:fillRect/>
          </a:stretch>
        </p:blipFill>
        <p:spPr bwMode="auto">
          <a:xfrm>
            <a:off x="685800" y="914400"/>
            <a:ext cx="7467600" cy="2092325"/>
          </a:xfrm>
          <a:prstGeom prst="rect">
            <a:avLst/>
          </a:prstGeom>
          <a:noFill/>
          <a:ln w="9525">
            <a:noFill/>
            <a:miter lim="800000"/>
            <a:headEnd/>
            <a:tailEnd/>
          </a:ln>
        </p:spPr>
      </p:pic>
      <p:pic>
        <p:nvPicPr>
          <p:cNvPr id="33797" name="Picture 5" descr="w0164-nc"/>
          <p:cNvPicPr>
            <a:picLocks noChangeAspect="1" noChangeArrowheads="1"/>
          </p:cNvPicPr>
          <p:nvPr/>
        </p:nvPicPr>
        <p:blipFill>
          <a:blip r:embed="rId2" cstate="print"/>
          <a:srcRect t="49983" b="12283"/>
          <a:stretch>
            <a:fillRect/>
          </a:stretch>
        </p:blipFill>
        <p:spPr bwMode="auto">
          <a:xfrm>
            <a:off x="457200" y="4524375"/>
            <a:ext cx="8096250" cy="233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04800" y="228600"/>
            <a:ext cx="8382000" cy="762000"/>
          </a:xfrm>
          <a:ln>
            <a:solidFill>
              <a:srgbClr val="FFFF66"/>
            </a:solidFill>
          </a:ln>
        </p:spPr>
        <p:txBody>
          <a:bodyPr/>
          <a:lstStyle/>
          <a:p>
            <a:r>
              <a:rPr lang="en-US" b="1" smtClean="0">
                <a:solidFill>
                  <a:schemeClr val="tx1"/>
                </a:solidFill>
              </a:rPr>
              <a:t>Factors That Affect Bone Growth</a:t>
            </a:r>
          </a:p>
        </p:txBody>
      </p:sp>
      <p:sp>
        <p:nvSpPr>
          <p:cNvPr id="34819" name="Rectangle 3"/>
          <p:cNvSpPr>
            <a:spLocks noGrp="1" noChangeArrowheads="1"/>
          </p:cNvSpPr>
          <p:nvPr>
            <p:ph type="subTitle" idx="1"/>
          </p:nvPr>
        </p:nvSpPr>
        <p:spPr>
          <a:xfrm>
            <a:off x="457200" y="1219200"/>
            <a:ext cx="8153400" cy="4419600"/>
          </a:xfrm>
        </p:spPr>
        <p:txBody>
          <a:bodyPr/>
          <a:lstStyle/>
          <a:p>
            <a:pPr marL="609600" indent="-609600" algn="l">
              <a:buFontTx/>
              <a:buAutoNum type="arabicPeriod"/>
            </a:pPr>
            <a:r>
              <a:rPr lang="en-US" b="1" smtClean="0"/>
              <a:t>Minerals</a:t>
            </a:r>
          </a:p>
          <a:p>
            <a:pPr marL="609600" indent="-609600" algn="l">
              <a:buFontTx/>
              <a:buAutoNum type="arabicPeriod"/>
            </a:pPr>
            <a:r>
              <a:rPr lang="en-US" b="1" smtClean="0"/>
              <a:t>Vitamins</a:t>
            </a:r>
          </a:p>
          <a:p>
            <a:pPr marL="609600" indent="-609600" algn="l">
              <a:buFontTx/>
              <a:buAutoNum type="arabicPeriod"/>
            </a:pPr>
            <a:r>
              <a:rPr lang="en-US" b="1" smtClean="0"/>
              <a:t>Hormones</a:t>
            </a:r>
          </a:p>
          <a:p>
            <a:pPr marL="609600" indent="-609600" algn="l">
              <a:buFontTx/>
              <a:buAutoNum type="arabicPeriod"/>
            </a:pPr>
            <a:r>
              <a:rPr lang="en-US" b="1" smtClean="0"/>
              <a:t>Exercise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04800" y="304800"/>
            <a:ext cx="8458200" cy="838200"/>
          </a:xfrm>
          <a:ln>
            <a:solidFill>
              <a:srgbClr val="FFFF66"/>
            </a:solidFill>
          </a:ln>
        </p:spPr>
        <p:txBody>
          <a:bodyPr/>
          <a:lstStyle/>
          <a:p>
            <a:r>
              <a:rPr lang="en-US" b="1" smtClean="0">
                <a:solidFill>
                  <a:schemeClr val="tx1"/>
                </a:solidFill>
              </a:rPr>
              <a:t>Factors That Affect Bone Growth</a:t>
            </a:r>
          </a:p>
        </p:txBody>
      </p:sp>
      <p:sp>
        <p:nvSpPr>
          <p:cNvPr id="35843" name="Rectangle 3"/>
          <p:cNvSpPr>
            <a:spLocks noGrp="1" noChangeArrowheads="1"/>
          </p:cNvSpPr>
          <p:nvPr>
            <p:ph type="subTitle" idx="1"/>
          </p:nvPr>
        </p:nvSpPr>
        <p:spPr>
          <a:xfrm>
            <a:off x="228600" y="1219200"/>
            <a:ext cx="8610600" cy="1676400"/>
          </a:xfrm>
        </p:spPr>
        <p:txBody>
          <a:bodyPr/>
          <a:lstStyle/>
          <a:p>
            <a:pPr>
              <a:lnSpc>
                <a:spcPct val="90000"/>
              </a:lnSpc>
            </a:pPr>
            <a:r>
              <a:rPr lang="en-US" sz="2800" b="1" smtClean="0"/>
              <a:t>Minerals</a:t>
            </a:r>
          </a:p>
          <a:p>
            <a:pPr algn="l">
              <a:lnSpc>
                <a:spcPct val="90000"/>
              </a:lnSpc>
            </a:pPr>
            <a:r>
              <a:rPr lang="en-US" sz="2800" b="1" smtClean="0"/>
              <a:t>Calcium		Makes bone matrix hard</a:t>
            </a:r>
          </a:p>
          <a:p>
            <a:pPr algn="l">
              <a:lnSpc>
                <a:spcPct val="90000"/>
              </a:lnSpc>
            </a:pPr>
            <a:r>
              <a:rPr lang="en-US" sz="1400" b="1" smtClean="0"/>
              <a:t>			</a:t>
            </a:r>
            <a:r>
              <a:rPr lang="en-US" sz="1600" b="1" smtClean="0"/>
              <a:t>Hypocalcemia: low blood calcium levels.</a:t>
            </a:r>
          </a:p>
          <a:p>
            <a:pPr algn="l">
              <a:lnSpc>
                <a:spcPct val="90000"/>
              </a:lnSpc>
            </a:pPr>
            <a:r>
              <a:rPr lang="en-US" sz="2800" b="1" smtClean="0"/>
              <a:t>			</a:t>
            </a:r>
            <a:r>
              <a:rPr lang="en-US" sz="1600" b="1" smtClean="0"/>
              <a:t>Hypercalcemia: high blood calcium levels.</a:t>
            </a:r>
            <a:endParaRPr lang="en-US" sz="2800" b="1" smtClean="0"/>
          </a:p>
        </p:txBody>
      </p:sp>
      <p:graphicFrame>
        <p:nvGraphicFramePr>
          <p:cNvPr id="5" name="Table 4"/>
          <p:cNvGraphicFramePr>
            <a:graphicFrameLocks noGrp="1"/>
          </p:cNvGraphicFramePr>
          <p:nvPr/>
        </p:nvGraphicFramePr>
        <p:xfrm>
          <a:off x="1447800" y="3048000"/>
          <a:ext cx="6096000" cy="3505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solidFill>
                            <a:schemeClr val="tx1"/>
                          </a:solidFill>
                        </a:rPr>
                        <a:t>Dietary Source</a:t>
                      </a:r>
                      <a:endParaRPr lang="en-US" dirty="0">
                        <a:solidFill>
                          <a:schemeClr val="tx1"/>
                        </a:solidFill>
                      </a:endParaRPr>
                    </a:p>
                  </a:txBody>
                  <a:tcPr/>
                </a:tc>
                <a:tc>
                  <a:txBody>
                    <a:bodyPr/>
                    <a:lstStyle/>
                    <a:p>
                      <a:pPr algn="ctr"/>
                      <a:r>
                        <a:rPr lang="en-US" dirty="0" smtClean="0">
                          <a:solidFill>
                            <a:schemeClr val="tx1"/>
                          </a:solidFill>
                        </a:rPr>
                        <a:t>Serving size</a:t>
                      </a:r>
                      <a:endParaRPr lang="en-US" dirty="0">
                        <a:solidFill>
                          <a:schemeClr val="tx1"/>
                        </a:solidFill>
                      </a:endParaRPr>
                    </a:p>
                  </a:txBody>
                  <a:tcPr/>
                </a:tc>
                <a:tc>
                  <a:txBody>
                    <a:bodyPr/>
                    <a:lstStyle/>
                    <a:p>
                      <a:pPr algn="ctr"/>
                      <a:r>
                        <a:rPr lang="en-US" dirty="0" smtClean="0">
                          <a:solidFill>
                            <a:schemeClr val="tx1"/>
                          </a:solidFill>
                        </a:rPr>
                        <a:t>Amount in (mg)</a:t>
                      </a:r>
                      <a:endParaRPr lang="en-US" dirty="0">
                        <a:solidFill>
                          <a:schemeClr val="tx1"/>
                        </a:solidFill>
                      </a:endParaRPr>
                    </a:p>
                  </a:txBody>
                  <a:tcPr/>
                </a:tc>
              </a:tr>
              <a:tr h="370840">
                <a:tc>
                  <a:txBody>
                    <a:bodyPr/>
                    <a:lstStyle/>
                    <a:p>
                      <a:pPr algn="ctr"/>
                      <a:r>
                        <a:rPr lang="en-US" dirty="0" smtClean="0"/>
                        <a:t>Yogurt (fat free/low fat)</a:t>
                      </a:r>
                      <a:endParaRPr lang="en-US" dirty="0"/>
                    </a:p>
                  </a:txBody>
                  <a:tcPr/>
                </a:tc>
                <a:tc>
                  <a:txBody>
                    <a:bodyPr/>
                    <a:lstStyle/>
                    <a:p>
                      <a:pPr algn="ctr"/>
                      <a:r>
                        <a:rPr lang="en-US" dirty="0" smtClean="0"/>
                        <a:t>8oz</a:t>
                      </a:r>
                      <a:endParaRPr lang="en-US" dirty="0"/>
                    </a:p>
                  </a:txBody>
                  <a:tcPr/>
                </a:tc>
                <a:tc>
                  <a:txBody>
                    <a:bodyPr/>
                    <a:lstStyle/>
                    <a:p>
                      <a:pPr algn="ctr"/>
                      <a:r>
                        <a:rPr lang="en-US" dirty="0" smtClean="0"/>
                        <a:t>487/447</a:t>
                      </a:r>
                      <a:endParaRPr lang="en-US" dirty="0"/>
                    </a:p>
                  </a:txBody>
                  <a:tcPr/>
                </a:tc>
              </a:tr>
              <a:tr h="370840">
                <a:tc>
                  <a:txBody>
                    <a:bodyPr/>
                    <a:lstStyle/>
                    <a:p>
                      <a:pPr algn="ctr"/>
                      <a:r>
                        <a:rPr lang="en-US" dirty="0" smtClean="0"/>
                        <a:t>Sardines</a:t>
                      </a:r>
                      <a:endParaRPr lang="en-US" dirty="0"/>
                    </a:p>
                  </a:txBody>
                  <a:tcPr/>
                </a:tc>
                <a:tc>
                  <a:txBody>
                    <a:bodyPr/>
                    <a:lstStyle/>
                    <a:p>
                      <a:pPr algn="ctr"/>
                      <a:r>
                        <a:rPr lang="en-US" dirty="0" smtClean="0"/>
                        <a:t>3.75oz</a:t>
                      </a:r>
                      <a:endParaRPr lang="en-US" dirty="0"/>
                    </a:p>
                  </a:txBody>
                  <a:tcPr/>
                </a:tc>
                <a:tc>
                  <a:txBody>
                    <a:bodyPr/>
                    <a:lstStyle/>
                    <a:p>
                      <a:pPr algn="ctr"/>
                      <a:r>
                        <a:rPr lang="en-US" dirty="0" smtClean="0"/>
                        <a:t>351</a:t>
                      </a:r>
                      <a:endParaRPr lang="en-US" dirty="0"/>
                    </a:p>
                  </a:txBody>
                  <a:tcPr/>
                </a:tc>
              </a:tr>
              <a:tr h="370840">
                <a:tc>
                  <a:txBody>
                    <a:bodyPr/>
                    <a:lstStyle/>
                    <a:p>
                      <a:pPr algn="ctr"/>
                      <a:r>
                        <a:rPr lang="en-US" dirty="0" smtClean="0"/>
                        <a:t>Ricotta cheese</a:t>
                      </a:r>
                      <a:endParaRPr lang="en-US" dirty="0"/>
                    </a:p>
                  </a:txBody>
                  <a:tcPr/>
                </a:tc>
                <a:tc>
                  <a:txBody>
                    <a:bodyPr/>
                    <a:lstStyle/>
                    <a:p>
                      <a:pPr algn="ctr"/>
                      <a:r>
                        <a:rPr lang="en-US" dirty="0" smtClean="0"/>
                        <a:t>½ cup</a:t>
                      </a:r>
                      <a:endParaRPr lang="en-US" dirty="0"/>
                    </a:p>
                  </a:txBody>
                  <a:tcPr/>
                </a:tc>
                <a:tc>
                  <a:txBody>
                    <a:bodyPr/>
                    <a:lstStyle/>
                    <a:p>
                      <a:pPr algn="ctr"/>
                      <a:r>
                        <a:rPr lang="en-US" dirty="0" smtClean="0"/>
                        <a:t>337</a:t>
                      </a:r>
                      <a:endParaRPr lang="en-US" dirty="0"/>
                    </a:p>
                  </a:txBody>
                  <a:tcPr/>
                </a:tc>
              </a:tr>
              <a:tr h="370840">
                <a:tc>
                  <a:txBody>
                    <a:bodyPr/>
                    <a:lstStyle/>
                    <a:p>
                      <a:pPr algn="ctr"/>
                      <a:r>
                        <a:rPr lang="en-US" dirty="0" smtClean="0"/>
                        <a:t>Skim milk</a:t>
                      </a:r>
                      <a:endParaRPr lang="en-US" dirty="0"/>
                    </a:p>
                  </a:txBody>
                  <a:tcPr/>
                </a:tc>
                <a:tc>
                  <a:txBody>
                    <a:bodyPr/>
                    <a:lstStyle/>
                    <a:p>
                      <a:pPr algn="ctr"/>
                      <a:r>
                        <a:rPr lang="en-US" dirty="0" smtClean="0"/>
                        <a:t>8oz</a:t>
                      </a:r>
                      <a:endParaRPr lang="en-US" dirty="0"/>
                    </a:p>
                  </a:txBody>
                  <a:tcPr/>
                </a:tc>
                <a:tc>
                  <a:txBody>
                    <a:bodyPr/>
                    <a:lstStyle/>
                    <a:p>
                      <a:pPr algn="ctr"/>
                      <a:r>
                        <a:rPr lang="en-US" dirty="0" smtClean="0"/>
                        <a:t>302</a:t>
                      </a:r>
                      <a:endParaRPr lang="en-US" dirty="0"/>
                    </a:p>
                  </a:txBody>
                  <a:tcPr/>
                </a:tc>
              </a:tr>
              <a:tr h="370840">
                <a:tc>
                  <a:txBody>
                    <a:bodyPr/>
                    <a:lstStyle/>
                    <a:p>
                      <a:pPr algn="ctr"/>
                      <a:r>
                        <a:rPr lang="en-US" dirty="0" smtClean="0"/>
                        <a:t>Orange</a:t>
                      </a:r>
                      <a:r>
                        <a:rPr lang="en-US" baseline="0" dirty="0" smtClean="0"/>
                        <a:t> juice (fortified)</a:t>
                      </a:r>
                      <a:endParaRPr lang="en-US" dirty="0"/>
                    </a:p>
                  </a:txBody>
                  <a:tcPr/>
                </a:tc>
                <a:tc>
                  <a:txBody>
                    <a:bodyPr/>
                    <a:lstStyle/>
                    <a:p>
                      <a:pPr algn="ctr"/>
                      <a:r>
                        <a:rPr lang="en-US" dirty="0" smtClean="0"/>
                        <a:t>8oz</a:t>
                      </a:r>
                      <a:endParaRPr lang="en-US" dirty="0"/>
                    </a:p>
                  </a:txBody>
                  <a:tcPr/>
                </a:tc>
                <a:tc>
                  <a:txBody>
                    <a:bodyPr/>
                    <a:lstStyle/>
                    <a:p>
                      <a:pPr algn="ctr"/>
                      <a:r>
                        <a:rPr lang="en-US" dirty="0" smtClean="0"/>
                        <a:t>300</a:t>
                      </a:r>
                      <a:endParaRPr lang="en-US" dirty="0"/>
                    </a:p>
                  </a:txBody>
                  <a:tcPr/>
                </a:tc>
              </a:tr>
              <a:tr h="370840">
                <a:tc>
                  <a:txBody>
                    <a:bodyPr/>
                    <a:lstStyle/>
                    <a:p>
                      <a:pPr algn="ctr"/>
                      <a:r>
                        <a:rPr lang="en-US" dirty="0" smtClean="0"/>
                        <a:t>Low fat Milk (1%)</a:t>
                      </a:r>
                      <a:endParaRPr lang="en-US" dirty="0"/>
                    </a:p>
                  </a:txBody>
                  <a:tcPr/>
                </a:tc>
                <a:tc>
                  <a:txBody>
                    <a:bodyPr/>
                    <a:lstStyle/>
                    <a:p>
                      <a:pPr algn="ctr"/>
                      <a:r>
                        <a:rPr lang="en-US" dirty="0" smtClean="0"/>
                        <a:t>8oz</a:t>
                      </a:r>
                      <a:endParaRPr lang="en-US" dirty="0"/>
                    </a:p>
                  </a:txBody>
                  <a:tcPr/>
                </a:tc>
                <a:tc>
                  <a:txBody>
                    <a:bodyPr/>
                    <a:lstStyle/>
                    <a:p>
                      <a:pPr algn="ctr"/>
                      <a:r>
                        <a:rPr lang="en-US" dirty="0" smtClean="0"/>
                        <a:t>300</a:t>
                      </a:r>
                      <a:endParaRPr lang="en-US" dirty="0"/>
                    </a:p>
                  </a:txBody>
                  <a:tcPr/>
                </a:tc>
              </a:tr>
              <a:tr h="370840">
                <a:tc>
                  <a:txBody>
                    <a:bodyPr/>
                    <a:lstStyle/>
                    <a:p>
                      <a:pPr algn="ctr"/>
                      <a:r>
                        <a:rPr lang="en-US" dirty="0" smtClean="0"/>
                        <a:t>Dried figs</a:t>
                      </a:r>
                      <a:endParaRPr lang="en-US" dirty="0"/>
                    </a:p>
                  </a:txBody>
                  <a:tcPr/>
                </a:tc>
                <a:tc>
                  <a:txBody>
                    <a:bodyPr/>
                    <a:lstStyle/>
                    <a:p>
                      <a:pPr algn="ctr"/>
                      <a:r>
                        <a:rPr lang="en-US" dirty="0" smtClean="0"/>
                        <a:t>10</a:t>
                      </a:r>
                      <a:endParaRPr lang="en-US" dirty="0"/>
                    </a:p>
                  </a:txBody>
                  <a:tcPr/>
                </a:tc>
                <a:tc>
                  <a:txBody>
                    <a:bodyPr/>
                    <a:lstStyle/>
                    <a:p>
                      <a:pPr algn="ctr"/>
                      <a:r>
                        <a:rPr lang="en-US" dirty="0" smtClean="0"/>
                        <a:t>270</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28800" y="381000"/>
          <a:ext cx="5867400" cy="6095999"/>
        </p:xfrm>
        <a:graphic>
          <a:graphicData uri="http://schemas.openxmlformats.org/drawingml/2006/table">
            <a:tbl>
              <a:tblPr/>
              <a:tblGrid>
                <a:gridCol w="3737579"/>
                <a:gridCol w="2129821"/>
              </a:tblGrid>
              <a:tr h="678839">
                <a:tc>
                  <a:txBody>
                    <a:bodyPr/>
                    <a:lstStyle/>
                    <a:p>
                      <a:r>
                        <a:rPr lang="en-US" sz="1400" b="1" dirty="0">
                          <a:solidFill>
                            <a:schemeClr val="bg1"/>
                          </a:solidFill>
                        </a:rPr>
                        <a:t>Age</a:t>
                      </a:r>
                    </a:p>
                  </a:txBody>
                  <a:tcPr marL="64508" marR="64508" marT="32254" marB="32254" anchor="ctr">
                    <a:lnL>
                      <a:noFill/>
                    </a:lnL>
                    <a:lnR>
                      <a:noFill/>
                    </a:lnR>
                    <a:lnT>
                      <a:noFill/>
                    </a:lnT>
                    <a:lnB>
                      <a:noFill/>
                    </a:lnB>
                    <a:solidFill>
                      <a:srgbClr val="FFCC99"/>
                    </a:solidFill>
                  </a:tcPr>
                </a:tc>
                <a:tc>
                  <a:txBody>
                    <a:bodyPr/>
                    <a:lstStyle/>
                    <a:p>
                      <a:r>
                        <a:rPr lang="en-US" sz="1400" b="1" dirty="0">
                          <a:solidFill>
                            <a:schemeClr val="bg1"/>
                          </a:solidFill>
                        </a:rPr>
                        <a:t>Amount of Calcium</a:t>
                      </a:r>
                    </a:p>
                  </a:txBody>
                  <a:tcPr marL="64508" marR="64508" marT="32254" marB="32254" anchor="ctr">
                    <a:lnL>
                      <a:noFill/>
                    </a:lnL>
                    <a:lnR>
                      <a:noFill/>
                    </a:lnR>
                    <a:lnT>
                      <a:noFill/>
                    </a:lnT>
                    <a:lnB>
                      <a:noFill/>
                    </a:lnB>
                    <a:solidFill>
                      <a:srgbClr val="FFCC99"/>
                    </a:solidFill>
                  </a:tcPr>
                </a:tc>
              </a:tr>
              <a:tr h="386940">
                <a:tc gridSpan="2">
                  <a:txBody>
                    <a:bodyPr/>
                    <a:lstStyle/>
                    <a:p>
                      <a:r>
                        <a:rPr lang="en-US" sz="1400" b="1" dirty="0">
                          <a:solidFill>
                            <a:schemeClr val="bg1"/>
                          </a:solidFill>
                        </a:rPr>
                        <a:t>Infants</a:t>
                      </a:r>
                      <a:endParaRPr lang="en-US" sz="1400" dirty="0">
                        <a:solidFill>
                          <a:schemeClr val="bg1"/>
                        </a:solidFill>
                      </a:endParaRPr>
                    </a:p>
                  </a:txBody>
                  <a:tcPr marL="64508" marR="64508" marT="32254" marB="32254" anchor="b">
                    <a:lnL>
                      <a:noFill/>
                    </a:lnL>
                    <a:lnR>
                      <a:noFill/>
                    </a:lnR>
                    <a:lnT>
                      <a:noFill/>
                    </a:lnT>
                    <a:lnB>
                      <a:noFill/>
                    </a:lnB>
                    <a:solidFill>
                      <a:srgbClr val="E9E9E9"/>
                    </a:solidFill>
                  </a:tcPr>
                </a:tc>
                <a:tc hMerge="1">
                  <a:txBody>
                    <a:bodyPr/>
                    <a:lstStyle/>
                    <a:p>
                      <a:endParaRPr lang="en-US"/>
                    </a:p>
                  </a:txBody>
                  <a:tcPr/>
                </a:tc>
              </a:tr>
              <a:tr h="386940">
                <a:tc>
                  <a:txBody>
                    <a:bodyPr/>
                    <a:lstStyle/>
                    <a:p>
                      <a:pPr algn="ctr"/>
                      <a:r>
                        <a:rPr lang="en-US" sz="1400" b="1" dirty="0">
                          <a:solidFill>
                            <a:schemeClr val="tx1"/>
                          </a:solidFill>
                        </a:rPr>
                        <a:t>Birth - 6 months</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210 mg</a:t>
                      </a:r>
                    </a:p>
                  </a:txBody>
                  <a:tcPr marL="64508" marR="64508" marT="32254" marB="32254" anchor="ctr">
                    <a:lnL>
                      <a:noFill/>
                    </a:lnL>
                    <a:lnR>
                      <a:noFill/>
                    </a:lnR>
                    <a:lnT>
                      <a:noFill/>
                    </a:lnT>
                    <a:lnB>
                      <a:noFill/>
                    </a:lnB>
                  </a:tcPr>
                </a:tc>
              </a:tr>
              <a:tr h="386940">
                <a:tc>
                  <a:txBody>
                    <a:bodyPr/>
                    <a:lstStyle/>
                    <a:p>
                      <a:pPr algn="ctr"/>
                      <a:r>
                        <a:rPr lang="en-US" sz="1400" b="1" dirty="0">
                          <a:solidFill>
                            <a:schemeClr val="tx1"/>
                          </a:solidFill>
                        </a:rPr>
                        <a:t>6 months - 1 year</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270 mg</a:t>
                      </a:r>
                    </a:p>
                  </a:txBody>
                  <a:tcPr marL="64508" marR="64508" marT="32254" marB="32254" anchor="ctr">
                    <a:lnL>
                      <a:noFill/>
                    </a:lnL>
                    <a:lnR>
                      <a:noFill/>
                    </a:lnR>
                    <a:lnT>
                      <a:noFill/>
                    </a:lnT>
                    <a:lnB>
                      <a:noFill/>
                    </a:lnB>
                  </a:tcPr>
                </a:tc>
              </a:tr>
              <a:tr h="386940">
                <a:tc gridSpan="2">
                  <a:txBody>
                    <a:bodyPr/>
                    <a:lstStyle/>
                    <a:p>
                      <a:r>
                        <a:rPr lang="en-US" sz="1400" b="1" dirty="0">
                          <a:solidFill>
                            <a:schemeClr val="bg1"/>
                          </a:solidFill>
                        </a:rPr>
                        <a:t>Children/Young Adults</a:t>
                      </a:r>
                      <a:endParaRPr lang="en-US" sz="1400" dirty="0">
                        <a:solidFill>
                          <a:schemeClr val="bg1"/>
                        </a:solidFill>
                      </a:endParaRPr>
                    </a:p>
                  </a:txBody>
                  <a:tcPr marL="64508" marR="64508" marT="32254" marB="32254" anchor="b">
                    <a:lnL>
                      <a:noFill/>
                    </a:lnL>
                    <a:lnR>
                      <a:noFill/>
                    </a:lnR>
                    <a:lnT>
                      <a:noFill/>
                    </a:lnT>
                    <a:lnB>
                      <a:noFill/>
                    </a:lnB>
                    <a:solidFill>
                      <a:srgbClr val="E9E9E9"/>
                    </a:solidFill>
                  </a:tcPr>
                </a:tc>
                <a:tc hMerge="1">
                  <a:txBody>
                    <a:bodyPr/>
                    <a:lstStyle/>
                    <a:p>
                      <a:endParaRPr lang="en-US"/>
                    </a:p>
                  </a:txBody>
                  <a:tcPr/>
                </a:tc>
              </a:tr>
              <a:tr h="386940">
                <a:tc>
                  <a:txBody>
                    <a:bodyPr/>
                    <a:lstStyle/>
                    <a:p>
                      <a:pPr algn="ctr"/>
                      <a:r>
                        <a:rPr lang="en-US" sz="1400" b="1" dirty="0">
                          <a:solidFill>
                            <a:schemeClr val="tx1"/>
                          </a:solidFill>
                        </a:rPr>
                        <a:t>1 - 3 years</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500 mg</a:t>
                      </a:r>
                    </a:p>
                  </a:txBody>
                  <a:tcPr marL="64508" marR="64508" marT="32254" marB="32254" anchor="ctr">
                    <a:lnL>
                      <a:noFill/>
                    </a:lnL>
                    <a:lnR>
                      <a:noFill/>
                    </a:lnR>
                    <a:lnT>
                      <a:noFill/>
                    </a:lnT>
                    <a:lnB>
                      <a:noFill/>
                    </a:lnB>
                  </a:tcPr>
                </a:tc>
              </a:tr>
              <a:tr h="386940">
                <a:tc>
                  <a:txBody>
                    <a:bodyPr/>
                    <a:lstStyle/>
                    <a:p>
                      <a:pPr algn="ctr"/>
                      <a:r>
                        <a:rPr lang="en-US" sz="1400" b="1" dirty="0">
                          <a:solidFill>
                            <a:schemeClr val="tx1"/>
                          </a:solidFill>
                        </a:rPr>
                        <a:t>4 - 8 years</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800 mg</a:t>
                      </a:r>
                    </a:p>
                  </a:txBody>
                  <a:tcPr marL="64508" marR="64508" marT="32254" marB="32254" anchor="ctr">
                    <a:lnL>
                      <a:noFill/>
                    </a:lnL>
                    <a:lnR>
                      <a:noFill/>
                    </a:lnR>
                    <a:lnT>
                      <a:noFill/>
                    </a:lnT>
                    <a:lnB>
                      <a:noFill/>
                    </a:lnB>
                  </a:tcPr>
                </a:tc>
              </a:tr>
              <a:tr h="386940">
                <a:tc>
                  <a:txBody>
                    <a:bodyPr/>
                    <a:lstStyle/>
                    <a:p>
                      <a:pPr algn="ctr"/>
                      <a:r>
                        <a:rPr lang="en-US" sz="1400" b="1" dirty="0">
                          <a:solidFill>
                            <a:schemeClr val="tx1"/>
                          </a:solidFill>
                        </a:rPr>
                        <a:t>9 - 18 years</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1,300 mg</a:t>
                      </a:r>
                    </a:p>
                  </a:txBody>
                  <a:tcPr marL="64508" marR="64508" marT="32254" marB="32254" anchor="ctr">
                    <a:lnL>
                      <a:noFill/>
                    </a:lnL>
                    <a:lnR>
                      <a:noFill/>
                    </a:lnR>
                    <a:lnT>
                      <a:noFill/>
                    </a:lnT>
                    <a:lnB>
                      <a:noFill/>
                    </a:lnB>
                  </a:tcPr>
                </a:tc>
              </a:tr>
              <a:tr h="386940">
                <a:tc gridSpan="2">
                  <a:txBody>
                    <a:bodyPr/>
                    <a:lstStyle/>
                    <a:p>
                      <a:r>
                        <a:rPr lang="en-US" sz="1400" b="1" dirty="0">
                          <a:solidFill>
                            <a:schemeClr val="bg1"/>
                          </a:solidFill>
                        </a:rPr>
                        <a:t>Adult Women &amp; Men</a:t>
                      </a:r>
                      <a:endParaRPr lang="en-US" sz="1400" dirty="0">
                        <a:solidFill>
                          <a:schemeClr val="bg1"/>
                        </a:solidFill>
                      </a:endParaRPr>
                    </a:p>
                  </a:txBody>
                  <a:tcPr marL="64508" marR="64508" marT="32254" marB="32254" anchor="b">
                    <a:lnL>
                      <a:noFill/>
                    </a:lnL>
                    <a:lnR>
                      <a:noFill/>
                    </a:lnR>
                    <a:lnT>
                      <a:noFill/>
                    </a:lnT>
                    <a:lnB>
                      <a:noFill/>
                    </a:lnB>
                    <a:solidFill>
                      <a:srgbClr val="E9E9E9"/>
                    </a:solidFill>
                  </a:tcPr>
                </a:tc>
                <a:tc hMerge="1">
                  <a:txBody>
                    <a:bodyPr/>
                    <a:lstStyle/>
                    <a:p>
                      <a:endParaRPr lang="en-US"/>
                    </a:p>
                  </a:txBody>
                  <a:tcPr/>
                </a:tc>
              </a:tr>
              <a:tr h="386940">
                <a:tc>
                  <a:txBody>
                    <a:bodyPr/>
                    <a:lstStyle/>
                    <a:p>
                      <a:pPr algn="ctr"/>
                      <a:r>
                        <a:rPr lang="en-US" sz="1400" b="1" dirty="0">
                          <a:solidFill>
                            <a:schemeClr val="tx1"/>
                          </a:solidFill>
                        </a:rPr>
                        <a:t>19 - 50 years</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1,000 mg</a:t>
                      </a:r>
                    </a:p>
                  </a:txBody>
                  <a:tcPr marL="64508" marR="64508" marT="32254" marB="32254" anchor="ctr">
                    <a:lnL>
                      <a:noFill/>
                    </a:lnL>
                    <a:lnR>
                      <a:noFill/>
                    </a:lnR>
                    <a:lnT>
                      <a:noFill/>
                    </a:lnT>
                    <a:lnB>
                      <a:noFill/>
                    </a:lnB>
                  </a:tcPr>
                </a:tc>
              </a:tr>
              <a:tr h="386940">
                <a:tc>
                  <a:txBody>
                    <a:bodyPr/>
                    <a:lstStyle/>
                    <a:p>
                      <a:pPr algn="ctr"/>
                      <a:r>
                        <a:rPr lang="en-US" sz="1400" b="1" dirty="0">
                          <a:solidFill>
                            <a:schemeClr val="tx1"/>
                          </a:solidFill>
                        </a:rPr>
                        <a:t>50 +</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1,200 mg</a:t>
                      </a:r>
                    </a:p>
                  </a:txBody>
                  <a:tcPr marL="64508" marR="64508" marT="32254" marB="32254" anchor="ctr">
                    <a:lnL>
                      <a:noFill/>
                    </a:lnL>
                    <a:lnR>
                      <a:noFill/>
                    </a:lnR>
                    <a:lnT>
                      <a:noFill/>
                    </a:lnT>
                    <a:lnB>
                      <a:noFill/>
                    </a:lnB>
                  </a:tcPr>
                </a:tc>
              </a:tr>
              <a:tr h="386940">
                <a:tc gridSpan="2">
                  <a:txBody>
                    <a:bodyPr/>
                    <a:lstStyle/>
                    <a:p>
                      <a:r>
                        <a:rPr lang="en-US" sz="1400" b="1" dirty="0">
                          <a:solidFill>
                            <a:schemeClr val="bg1"/>
                          </a:solidFill>
                        </a:rPr>
                        <a:t>Pregnant or Lactating</a:t>
                      </a:r>
                    </a:p>
                  </a:txBody>
                  <a:tcPr marL="64508" marR="64508" marT="32254" marB="32254" anchor="b">
                    <a:lnL>
                      <a:noFill/>
                    </a:lnL>
                    <a:lnR>
                      <a:noFill/>
                    </a:lnR>
                    <a:lnT>
                      <a:noFill/>
                    </a:lnT>
                    <a:lnB>
                      <a:noFill/>
                    </a:lnB>
                    <a:solidFill>
                      <a:srgbClr val="E9E9E9"/>
                    </a:solidFill>
                  </a:tcPr>
                </a:tc>
                <a:tc hMerge="1">
                  <a:txBody>
                    <a:bodyPr/>
                    <a:lstStyle/>
                    <a:p>
                      <a:endParaRPr lang="en-US"/>
                    </a:p>
                  </a:txBody>
                  <a:tcPr/>
                </a:tc>
              </a:tr>
              <a:tr h="386940">
                <a:tc>
                  <a:txBody>
                    <a:bodyPr/>
                    <a:lstStyle/>
                    <a:p>
                      <a:pPr algn="ctr"/>
                      <a:r>
                        <a:rPr lang="en-US" sz="1400" b="1" dirty="0">
                          <a:solidFill>
                            <a:schemeClr val="tx1"/>
                          </a:solidFill>
                        </a:rPr>
                        <a:t>18 years or younger</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1,300 mg</a:t>
                      </a:r>
                    </a:p>
                  </a:txBody>
                  <a:tcPr marL="64508" marR="64508" marT="32254" marB="32254" anchor="ctr">
                    <a:lnL>
                      <a:noFill/>
                    </a:lnL>
                    <a:lnR>
                      <a:noFill/>
                    </a:lnR>
                    <a:lnT>
                      <a:noFill/>
                    </a:lnT>
                    <a:lnB>
                      <a:noFill/>
                    </a:lnB>
                  </a:tcPr>
                </a:tc>
              </a:tr>
              <a:tr h="386940">
                <a:tc>
                  <a:txBody>
                    <a:bodyPr/>
                    <a:lstStyle/>
                    <a:p>
                      <a:pPr algn="ctr"/>
                      <a:r>
                        <a:rPr lang="en-US" sz="1400" b="1" dirty="0">
                          <a:solidFill>
                            <a:schemeClr val="tx1"/>
                          </a:solidFill>
                        </a:rPr>
                        <a:t>19 - 50 years</a:t>
                      </a:r>
                    </a:p>
                  </a:txBody>
                  <a:tcPr marL="64508" marR="64508" marT="32254" marB="32254" anchor="ctr">
                    <a:lnL>
                      <a:noFill/>
                    </a:lnL>
                    <a:lnR>
                      <a:noFill/>
                    </a:lnR>
                    <a:lnT>
                      <a:noFill/>
                    </a:lnT>
                    <a:lnB>
                      <a:noFill/>
                    </a:lnB>
                  </a:tcPr>
                </a:tc>
                <a:tc>
                  <a:txBody>
                    <a:bodyPr/>
                    <a:lstStyle/>
                    <a:p>
                      <a:pPr algn="ctr"/>
                      <a:r>
                        <a:rPr lang="en-US" sz="1400" b="1" dirty="0">
                          <a:solidFill>
                            <a:schemeClr val="tx1"/>
                          </a:solidFill>
                        </a:rPr>
                        <a:t>1,000 mg</a:t>
                      </a:r>
                    </a:p>
                  </a:txBody>
                  <a:tcPr marL="64508" marR="64508" marT="32254" marB="32254" anchor="ctr">
                    <a:lnL>
                      <a:noFill/>
                    </a:lnL>
                    <a:lnR>
                      <a:noFill/>
                    </a:lnR>
                    <a:lnT>
                      <a:noFill/>
                    </a:lnT>
                    <a:lnB>
                      <a:noFill/>
                    </a:lnB>
                  </a:tcPr>
                </a:tc>
              </a:tr>
              <a:tr h="386940">
                <a:tc gridSpan="2">
                  <a:txBody>
                    <a:bodyPr/>
                    <a:lstStyle/>
                    <a:p>
                      <a:pPr algn="ctr"/>
                      <a:r>
                        <a:rPr lang="en-US" sz="1400" b="1" dirty="0">
                          <a:solidFill>
                            <a:schemeClr val="tx1"/>
                          </a:solidFill>
                        </a:rPr>
                        <a:t>Source: National Academy of </a:t>
                      </a:r>
                      <a:r>
                        <a:rPr lang="en-US" sz="1400" b="1" dirty="0" smtClean="0">
                          <a:solidFill>
                            <a:schemeClr val="tx1"/>
                          </a:solidFill>
                        </a:rPr>
                        <a:t>Sciences </a:t>
                      </a:r>
                      <a:r>
                        <a:rPr lang="en-US" sz="1400" b="1" dirty="0">
                          <a:solidFill>
                            <a:schemeClr val="tx1"/>
                          </a:solidFill>
                        </a:rPr>
                        <a:t>1997.</a:t>
                      </a:r>
                    </a:p>
                  </a:txBody>
                  <a:tcPr marL="64508" marR="64508" marT="32254" marB="32254" anchor="ctr">
                    <a:lnL>
                      <a:noFill/>
                    </a:lnL>
                    <a:lnR>
                      <a:noFill/>
                    </a:lnR>
                    <a:lnT>
                      <a:noFill/>
                    </a:lnT>
                    <a:lnB>
                      <a:noFill/>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228600"/>
            <a:ext cx="7772400" cy="685800"/>
          </a:xfrm>
          <a:ln>
            <a:solidFill>
              <a:srgbClr val="FFFF66"/>
            </a:solidFill>
          </a:ln>
        </p:spPr>
        <p:txBody>
          <a:bodyPr/>
          <a:lstStyle/>
          <a:p>
            <a:r>
              <a:rPr lang="en-US" b="1" smtClean="0">
                <a:solidFill>
                  <a:schemeClr val="tx1"/>
                </a:solidFill>
              </a:rPr>
              <a:t>Calcium Homeostasis</a:t>
            </a:r>
          </a:p>
        </p:txBody>
      </p:sp>
      <p:pic>
        <p:nvPicPr>
          <p:cNvPr id="37891" name="Picture 3" descr="177510"/>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609600"/>
          <a:ext cx="8458200" cy="5326381"/>
        </p:xfrm>
        <a:graphic>
          <a:graphicData uri="http://schemas.openxmlformats.org/drawingml/2006/table">
            <a:tbl>
              <a:tblPr firstRow="1" bandRow="1">
                <a:tableStyleId>{5C22544A-7EE6-4342-B048-85BDC9FD1C3A}</a:tableStyleId>
              </a:tblPr>
              <a:tblGrid>
                <a:gridCol w="2819400"/>
                <a:gridCol w="2819400"/>
                <a:gridCol w="2819400"/>
              </a:tblGrid>
              <a:tr h="689393">
                <a:tc>
                  <a:txBody>
                    <a:bodyPr/>
                    <a:lstStyle/>
                    <a:p>
                      <a:pPr algn="ctr"/>
                      <a:r>
                        <a:rPr lang="en-US" dirty="0" smtClean="0">
                          <a:solidFill>
                            <a:schemeClr val="tx1"/>
                          </a:solidFill>
                        </a:rPr>
                        <a:t>Nutrient</a:t>
                      </a:r>
                      <a:endParaRPr lang="en-US" dirty="0">
                        <a:solidFill>
                          <a:schemeClr val="tx1"/>
                        </a:solidFill>
                      </a:endParaRPr>
                    </a:p>
                  </a:txBody>
                  <a:tcPr/>
                </a:tc>
                <a:tc>
                  <a:txBody>
                    <a:bodyPr/>
                    <a:lstStyle/>
                    <a:p>
                      <a:pPr algn="ctr"/>
                      <a:r>
                        <a:rPr lang="en-US" dirty="0" smtClean="0">
                          <a:solidFill>
                            <a:schemeClr val="tx1"/>
                          </a:solidFill>
                        </a:rPr>
                        <a:t>Effect</a:t>
                      </a:r>
                      <a:r>
                        <a:rPr lang="en-US" baseline="0" dirty="0" smtClean="0">
                          <a:solidFill>
                            <a:schemeClr val="tx1"/>
                          </a:solidFill>
                        </a:rPr>
                        <a:t> on Bone Development</a:t>
                      </a:r>
                      <a:endParaRPr lang="en-US" dirty="0">
                        <a:solidFill>
                          <a:schemeClr val="tx1"/>
                        </a:solidFill>
                      </a:endParaRPr>
                    </a:p>
                  </a:txBody>
                  <a:tcPr/>
                </a:tc>
                <a:tc>
                  <a:txBody>
                    <a:bodyPr/>
                    <a:lstStyle/>
                    <a:p>
                      <a:pPr algn="ctr"/>
                      <a:r>
                        <a:rPr lang="en-US" dirty="0" smtClean="0">
                          <a:solidFill>
                            <a:schemeClr val="tx1"/>
                          </a:solidFill>
                        </a:rPr>
                        <a:t>Dietary Source </a:t>
                      </a:r>
                      <a:endParaRPr lang="en-US" dirty="0">
                        <a:solidFill>
                          <a:schemeClr val="tx1"/>
                        </a:solidFill>
                      </a:endParaRPr>
                    </a:p>
                  </a:txBody>
                  <a:tcPr/>
                </a:tc>
              </a:tr>
              <a:tr h="984847">
                <a:tc>
                  <a:txBody>
                    <a:bodyPr/>
                    <a:lstStyle/>
                    <a:p>
                      <a:pPr algn="ctr"/>
                      <a:r>
                        <a:rPr lang="en-US" dirty="0" smtClean="0"/>
                        <a:t>Boron</a:t>
                      </a:r>
                      <a:endParaRPr lang="en-US" dirty="0"/>
                    </a:p>
                  </a:txBody>
                  <a:tcPr/>
                </a:tc>
                <a:tc>
                  <a:txBody>
                    <a:bodyPr/>
                    <a:lstStyle/>
                    <a:p>
                      <a:pPr algn="ctr"/>
                      <a:r>
                        <a:rPr lang="en-US" dirty="0" smtClean="0"/>
                        <a:t>Enhances calcium absorption and estrogen metabolism</a:t>
                      </a:r>
                      <a:endParaRPr lang="en-US" dirty="0"/>
                    </a:p>
                  </a:txBody>
                  <a:tcPr/>
                </a:tc>
                <a:tc>
                  <a:txBody>
                    <a:bodyPr/>
                    <a:lstStyle/>
                    <a:p>
                      <a:pPr algn="ctr"/>
                      <a:r>
                        <a:rPr lang="en-US" dirty="0" smtClean="0"/>
                        <a:t>avocado, nuts, peanuts, and</a:t>
                      </a:r>
                      <a:r>
                        <a:rPr lang="en-US" baseline="0" dirty="0" smtClean="0"/>
                        <a:t> prune juice</a:t>
                      </a:r>
                      <a:endParaRPr lang="en-US" dirty="0"/>
                    </a:p>
                  </a:txBody>
                  <a:tcPr/>
                </a:tc>
              </a:tr>
              <a:tr h="889098">
                <a:tc>
                  <a:txBody>
                    <a:bodyPr/>
                    <a:lstStyle/>
                    <a:p>
                      <a:pPr algn="ctr"/>
                      <a:r>
                        <a:rPr lang="en-US" dirty="0" smtClean="0"/>
                        <a:t>Fluoride</a:t>
                      </a:r>
                      <a:endParaRPr lang="en-US" dirty="0"/>
                    </a:p>
                  </a:txBody>
                  <a:tcPr/>
                </a:tc>
                <a:tc>
                  <a:txBody>
                    <a:bodyPr/>
                    <a:lstStyle/>
                    <a:p>
                      <a:pPr algn="ctr"/>
                      <a:r>
                        <a:rPr lang="en-US" dirty="0" smtClean="0"/>
                        <a:t>Stimulates bone and tooth development </a:t>
                      </a:r>
                      <a:endParaRPr lang="en-US" dirty="0"/>
                    </a:p>
                  </a:txBody>
                  <a:tcPr/>
                </a:tc>
                <a:tc>
                  <a:txBody>
                    <a:bodyPr/>
                    <a:lstStyle/>
                    <a:p>
                      <a:pPr algn="ctr"/>
                      <a:r>
                        <a:rPr lang="en-US" dirty="0" smtClean="0"/>
                        <a:t>fluoridated water, marine fish, teas, dental products</a:t>
                      </a:r>
                      <a:endParaRPr lang="en-US" dirty="0"/>
                    </a:p>
                  </a:txBody>
                  <a:tcPr/>
                </a:tc>
              </a:tr>
              <a:tr h="984847">
                <a:tc>
                  <a:txBody>
                    <a:bodyPr/>
                    <a:lstStyle/>
                    <a:p>
                      <a:pPr algn="ctr"/>
                      <a:r>
                        <a:rPr lang="en-US" dirty="0" smtClean="0"/>
                        <a:t>Magnesium</a:t>
                      </a:r>
                      <a:endParaRPr lang="en-US" dirty="0"/>
                    </a:p>
                  </a:txBody>
                  <a:tcPr/>
                </a:tc>
                <a:tc>
                  <a:txBody>
                    <a:bodyPr/>
                    <a:lstStyle/>
                    <a:p>
                      <a:pPr algn="ctr"/>
                      <a:r>
                        <a:rPr lang="en-US" dirty="0" smtClean="0"/>
                        <a:t>Enhances bone quality and improves bone density</a:t>
                      </a:r>
                      <a:endParaRPr lang="en-US" dirty="0"/>
                    </a:p>
                  </a:txBody>
                  <a:tcPr/>
                </a:tc>
                <a:tc>
                  <a:txBody>
                    <a:bodyPr/>
                    <a:lstStyle/>
                    <a:p>
                      <a:pPr algn="ctr"/>
                      <a:r>
                        <a:rPr lang="en-US" dirty="0" smtClean="0"/>
                        <a:t>green leafy vegetables, potatoes, nuts, seeds, whole grains, bananas</a:t>
                      </a:r>
                      <a:endParaRPr lang="en-US" dirty="0"/>
                    </a:p>
                  </a:txBody>
                  <a:tcPr/>
                </a:tc>
              </a:tr>
              <a:tr h="889098">
                <a:tc>
                  <a:txBody>
                    <a:bodyPr/>
                    <a:lstStyle/>
                    <a:p>
                      <a:pPr algn="ctr"/>
                      <a:r>
                        <a:rPr lang="en-US" dirty="0" smtClean="0"/>
                        <a:t>Phosphorus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Combines with calcium to form</a:t>
                      </a:r>
                      <a:r>
                        <a:rPr lang="en-US" dirty="0" smtClean="0">
                          <a:solidFill>
                            <a:schemeClr val="bg1"/>
                          </a:solidFill>
                        </a:rPr>
                        <a:t> </a:t>
                      </a:r>
                      <a:r>
                        <a:rPr lang="en-US" dirty="0" err="1" smtClean="0">
                          <a:solidFill>
                            <a:schemeClr val="bg1"/>
                          </a:solidFill>
                        </a:rPr>
                        <a:t>Hydroxyapatite</a:t>
                      </a:r>
                      <a:endParaRPr lang="en-US" dirty="0">
                        <a:solidFill>
                          <a:schemeClr val="bg1"/>
                        </a:solidFill>
                      </a:endParaRPr>
                    </a:p>
                  </a:txBody>
                  <a:tcPr/>
                </a:tc>
                <a:tc>
                  <a:txBody>
                    <a:bodyPr/>
                    <a:lstStyle/>
                    <a:p>
                      <a:pPr algn="ctr"/>
                      <a:r>
                        <a:rPr lang="en-US" dirty="0" smtClean="0"/>
                        <a:t>milk, yogurt, ice cream, peas, eggs, meat, breads</a:t>
                      </a:r>
                      <a:endParaRPr lang="en-US" dirty="0"/>
                    </a:p>
                  </a:txBody>
                  <a:tcPr/>
                </a:tc>
              </a:tr>
              <a:tr h="889098">
                <a:tc>
                  <a:txBody>
                    <a:bodyPr/>
                    <a:lstStyle/>
                    <a:p>
                      <a:pPr algn="ctr"/>
                      <a:r>
                        <a:rPr lang="en-US" dirty="0" smtClean="0"/>
                        <a:t>Manganese</a:t>
                      </a:r>
                      <a:endParaRPr lang="en-US" dirty="0"/>
                    </a:p>
                  </a:txBody>
                  <a:tcPr/>
                </a:tc>
                <a:tc>
                  <a:txBody>
                    <a:bodyPr/>
                    <a:lstStyle/>
                    <a:p>
                      <a:pPr algn="ctr"/>
                      <a:r>
                        <a:rPr lang="en-US" dirty="0" smtClean="0"/>
                        <a:t>Acts a coenzyme to form optimal bone</a:t>
                      </a:r>
                      <a:r>
                        <a:rPr lang="en-US" baseline="0" dirty="0" smtClean="0"/>
                        <a:t> matrix</a:t>
                      </a:r>
                      <a:endParaRPr lang="en-US" dirty="0"/>
                    </a:p>
                  </a:txBody>
                  <a:tcPr/>
                </a:tc>
                <a:tc>
                  <a:txBody>
                    <a:bodyPr/>
                    <a:lstStyle/>
                    <a:p>
                      <a:pPr algn="ctr"/>
                      <a:r>
                        <a:rPr lang="en-US" dirty="0" smtClean="0"/>
                        <a:t>Nuts, legumes, tea, whole</a:t>
                      </a:r>
                      <a:r>
                        <a:rPr lang="en-US" baseline="0" dirty="0" smtClean="0"/>
                        <a:t> grains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81000" y="228600"/>
            <a:ext cx="8382000" cy="914400"/>
          </a:xfrm>
          <a:ln>
            <a:solidFill>
              <a:srgbClr val="FFFF66"/>
            </a:solidFill>
          </a:ln>
        </p:spPr>
        <p:txBody>
          <a:bodyPr/>
          <a:lstStyle/>
          <a:p>
            <a:r>
              <a:rPr lang="en-US" b="1" smtClean="0">
                <a:solidFill>
                  <a:schemeClr val="tx1"/>
                </a:solidFill>
              </a:rPr>
              <a:t>Factors That Affect Bone Growth</a:t>
            </a:r>
          </a:p>
        </p:txBody>
      </p:sp>
      <p:sp>
        <p:nvSpPr>
          <p:cNvPr id="39939" name="Rectangle 3"/>
          <p:cNvSpPr>
            <a:spLocks noGrp="1" noChangeArrowheads="1"/>
          </p:cNvSpPr>
          <p:nvPr>
            <p:ph type="subTitle" idx="1"/>
          </p:nvPr>
        </p:nvSpPr>
        <p:spPr>
          <a:xfrm>
            <a:off x="381000" y="1143000"/>
            <a:ext cx="8763000" cy="5715000"/>
          </a:xfrm>
        </p:spPr>
        <p:txBody>
          <a:bodyPr/>
          <a:lstStyle/>
          <a:p>
            <a:pPr>
              <a:lnSpc>
                <a:spcPct val="90000"/>
              </a:lnSpc>
            </a:pPr>
            <a:r>
              <a:rPr lang="en-US" sz="2800" b="1" smtClean="0"/>
              <a:t>Vitamins</a:t>
            </a:r>
          </a:p>
          <a:p>
            <a:pPr algn="l">
              <a:lnSpc>
                <a:spcPct val="90000"/>
              </a:lnSpc>
            </a:pPr>
            <a:r>
              <a:rPr lang="en-US" sz="2800" b="1" smtClean="0"/>
              <a:t>Vitamin A		Controls activity, distribution, and 				coordination of osteoblasts/osteoclasts</a:t>
            </a:r>
          </a:p>
          <a:p>
            <a:pPr algn="l">
              <a:lnSpc>
                <a:spcPct val="90000"/>
              </a:lnSpc>
            </a:pPr>
            <a:r>
              <a:rPr lang="en-US" sz="2800" b="1" smtClean="0"/>
              <a:t>Vitamin B12	May inhibit osteoblast activity</a:t>
            </a:r>
          </a:p>
          <a:p>
            <a:pPr algn="l">
              <a:lnSpc>
                <a:spcPct val="90000"/>
              </a:lnSpc>
            </a:pPr>
            <a:r>
              <a:rPr lang="en-US" sz="2800" b="1" smtClean="0"/>
              <a:t>Vitamin C		Helps maintain bone matrix, 					deficiency leads to decreased collagen 			production which inhibits bone 				growth and repair</a:t>
            </a:r>
          </a:p>
          <a:p>
            <a:pPr algn="l">
              <a:lnSpc>
                <a:spcPct val="90000"/>
              </a:lnSpc>
            </a:pPr>
            <a:r>
              <a:rPr lang="en-US" sz="2800" b="1" smtClean="0"/>
              <a:t>			</a:t>
            </a:r>
            <a:r>
              <a:rPr lang="en-US" sz="2000" b="1" smtClean="0"/>
              <a:t>(scury) disorder due to a lack of Vitamin C</a:t>
            </a:r>
            <a:endParaRPr lang="en-US" sz="2800" b="1" smtClean="0"/>
          </a:p>
          <a:p>
            <a:pPr algn="l">
              <a:lnSpc>
                <a:spcPct val="90000"/>
              </a:lnSpc>
            </a:pPr>
            <a:r>
              <a:rPr lang="en-US" sz="2800" b="1" smtClean="0"/>
              <a:t>Vitamin D		(Calcitriol) Helps build bone by				 increasing calcium absorption. </a:t>
            </a:r>
          </a:p>
          <a:p>
            <a:pPr algn="l">
              <a:lnSpc>
                <a:spcPct val="90000"/>
              </a:lnSpc>
            </a:pPr>
            <a:r>
              <a:rPr lang="en-US" sz="2800" b="1" smtClean="0"/>
              <a:t>			Deficiencies result in “Rickets” in 				children</a:t>
            </a:r>
          </a:p>
          <a:p>
            <a:pPr algn="l">
              <a:lnSpc>
                <a:spcPct val="90000"/>
              </a:lnSpc>
            </a:pPr>
            <a:endParaRPr lang="en-US"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icket's"/>
          <p:cNvPicPr>
            <a:picLocks noChangeAspect="1" noChangeArrowheads="1"/>
          </p:cNvPicPr>
          <p:nvPr/>
        </p:nvPicPr>
        <p:blipFill>
          <a:blip r:embed="rId2" cstate="print"/>
          <a:srcRect/>
          <a:stretch>
            <a:fillRect/>
          </a:stretch>
        </p:blipFill>
        <p:spPr bwMode="auto">
          <a:xfrm>
            <a:off x="2057400" y="0"/>
            <a:ext cx="518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28600" y="228600"/>
            <a:ext cx="8534400" cy="762000"/>
          </a:xfrm>
          <a:ln>
            <a:solidFill>
              <a:srgbClr val="FFFF66"/>
            </a:solidFill>
          </a:ln>
        </p:spPr>
        <p:txBody>
          <a:bodyPr/>
          <a:lstStyle/>
          <a:p>
            <a:r>
              <a:rPr lang="en-US" b="1" smtClean="0">
                <a:solidFill>
                  <a:schemeClr val="tx1"/>
                </a:solidFill>
              </a:rPr>
              <a:t>Factors That Affect Bone Growth</a:t>
            </a:r>
          </a:p>
        </p:txBody>
      </p:sp>
      <p:sp>
        <p:nvSpPr>
          <p:cNvPr id="41987" name="Rectangle 3"/>
          <p:cNvSpPr>
            <a:spLocks noGrp="1" noChangeArrowheads="1"/>
          </p:cNvSpPr>
          <p:nvPr>
            <p:ph type="subTitle" idx="1"/>
          </p:nvPr>
        </p:nvSpPr>
        <p:spPr>
          <a:xfrm>
            <a:off x="381000" y="1066800"/>
            <a:ext cx="8458200" cy="5562600"/>
          </a:xfrm>
        </p:spPr>
        <p:txBody>
          <a:bodyPr/>
          <a:lstStyle/>
          <a:p>
            <a:r>
              <a:rPr lang="en-US" b="1" smtClean="0"/>
              <a:t>Hormones</a:t>
            </a:r>
          </a:p>
          <a:p>
            <a:pPr algn="l"/>
            <a:r>
              <a:rPr lang="en-US" sz="2400" b="1" smtClean="0"/>
              <a:t>Human Growth Hormone	Promotes general growth of all 					body tissue and normal growth in 					children</a:t>
            </a:r>
          </a:p>
          <a:p>
            <a:pPr algn="l"/>
            <a:r>
              <a:rPr lang="en-US" sz="2400" b="1" smtClean="0"/>
              <a:t>Insulin-like Growth Factor	Stimulates uptake of amino acids 					and protein synthesis</a:t>
            </a:r>
          </a:p>
          <a:p>
            <a:pPr algn="l"/>
            <a:r>
              <a:rPr lang="en-US" sz="2400" b="1" smtClean="0"/>
              <a:t>Insulin			Promotes normal bone growth and 				maturity</a:t>
            </a:r>
          </a:p>
          <a:p>
            <a:pPr algn="l"/>
            <a:r>
              <a:rPr lang="en-US" sz="2400" b="1" smtClean="0"/>
              <a:t>Thyroid Hormones		Promotes normal bone growth and 				maturity</a:t>
            </a:r>
          </a:p>
          <a:p>
            <a:pPr algn="l"/>
            <a:r>
              <a:rPr lang="en-US" sz="2400" b="1" smtClean="0"/>
              <a:t>Estrogen and			Increases osteogenesis at puberty Testosterone			and is responsible for gender 					differences of skeletons</a:t>
            </a:r>
          </a:p>
          <a:p>
            <a:pPr algn="l"/>
            <a:endParaRPr lang="en-US" sz="24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304800"/>
            <a:ext cx="7924800" cy="533400"/>
          </a:xfrm>
          <a:ln>
            <a:solidFill>
              <a:srgbClr val="FFFF66"/>
            </a:solidFill>
          </a:ln>
        </p:spPr>
        <p:txBody>
          <a:bodyPr/>
          <a:lstStyle/>
          <a:p>
            <a:r>
              <a:rPr lang="en-US" sz="3200" b="1" smtClean="0">
                <a:solidFill>
                  <a:schemeClr val="tx1"/>
                </a:solidFill>
              </a:rPr>
              <a:t>Bone Tissue:  Supportive Connective Tissue</a:t>
            </a:r>
          </a:p>
        </p:txBody>
      </p:sp>
      <p:sp>
        <p:nvSpPr>
          <p:cNvPr id="9219" name="Rectangle 3"/>
          <p:cNvSpPr>
            <a:spLocks noGrp="1" noChangeArrowheads="1"/>
          </p:cNvSpPr>
          <p:nvPr>
            <p:ph type="subTitle" idx="1"/>
          </p:nvPr>
        </p:nvSpPr>
        <p:spPr>
          <a:xfrm>
            <a:off x="1371600" y="838200"/>
            <a:ext cx="6400800" cy="6019800"/>
          </a:xfrm>
        </p:spPr>
        <p:txBody>
          <a:bodyPr/>
          <a:lstStyle/>
          <a:p>
            <a:r>
              <a:rPr lang="en-US" dirty="0" smtClean="0"/>
              <a:t>Extracellular Matrix</a:t>
            </a:r>
          </a:p>
          <a:p>
            <a:pPr algn="l"/>
            <a:r>
              <a:rPr lang="en-US" sz="2000" dirty="0" smtClean="0"/>
              <a:t>25%  Water</a:t>
            </a:r>
          </a:p>
          <a:p>
            <a:pPr algn="l"/>
            <a:r>
              <a:rPr lang="en-US" sz="2000" dirty="0" smtClean="0"/>
              <a:t>25%  Protein or organic matrix</a:t>
            </a:r>
          </a:p>
          <a:p>
            <a:pPr algn="l"/>
            <a:r>
              <a:rPr lang="en-US" sz="2000" dirty="0" smtClean="0"/>
              <a:t>	 95% Collagen Fibers</a:t>
            </a:r>
          </a:p>
          <a:p>
            <a:pPr algn="l"/>
            <a:r>
              <a:rPr lang="en-US" sz="2000" dirty="0" smtClean="0"/>
              <a:t>	 5%  </a:t>
            </a:r>
            <a:r>
              <a:rPr lang="en-US" sz="2000" dirty="0" err="1" smtClean="0"/>
              <a:t>Chondroitin</a:t>
            </a:r>
            <a:r>
              <a:rPr lang="en-US" sz="2000" dirty="0" smtClean="0"/>
              <a:t> Sulfate</a:t>
            </a:r>
          </a:p>
          <a:p>
            <a:pPr algn="l"/>
            <a:r>
              <a:rPr lang="en-US" sz="2000" dirty="0" smtClean="0"/>
              <a:t>50%  </a:t>
            </a:r>
            <a:r>
              <a:rPr lang="en-US" sz="2000" dirty="0" err="1" smtClean="0"/>
              <a:t>Crystalized</a:t>
            </a:r>
            <a:r>
              <a:rPr lang="en-US" sz="2000" dirty="0" smtClean="0"/>
              <a:t> Mineral Salts</a:t>
            </a:r>
          </a:p>
          <a:p>
            <a:pPr algn="l"/>
            <a:r>
              <a:rPr lang="en-US" sz="2000" dirty="0" smtClean="0"/>
              <a:t>	 </a:t>
            </a:r>
            <a:r>
              <a:rPr lang="en-US" sz="2000" dirty="0" err="1" smtClean="0"/>
              <a:t>Hydroxyapatite</a:t>
            </a:r>
            <a:r>
              <a:rPr lang="en-US" sz="2000" dirty="0" smtClean="0"/>
              <a:t> (Calcium Phosphate crystals) </a:t>
            </a:r>
          </a:p>
          <a:p>
            <a:pPr algn="l"/>
            <a:r>
              <a:rPr lang="en-US" sz="2000" dirty="0" smtClean="0"/>
              <a:t>	Other substances:  Lead, Gold,</a:t>
            </a:r>
          </a:p>
          <a:p>
            <a:pPr algn="l"/>
            <a:r>
              <a:rPr lang="en-US" sz="2000" dirty="0" smtClean="0"/>
              <a:t>	Strontium, Plutonium,  can be incorporated in etc. </a:t>
            </a:r>
          </a:p>
          <a:p>
            <a:pPr algn="l"/>
            <a:endParaRPr lang="en-US" sz="2000" dirty="0" smtClean="0"/>
          </a:p>
          <a:p>
            <a:r>
              <a:rPr lang="en-US" sz="2000" u="sng" dirty="0" smtClean="0"/>
              <a:t>RATIO OF  ORGANIC TO NON ORGANIC MATRIX</a:t>
            </a:r>
            <a:r>
              <a:rPr lang="en-US" sz="2000" dirty="0" smtClean="0"/>
              <a:t>: </a:t>
            </a:r>
          </a:p>
          <a:p>
            <a:r>
              <a:rPr lang="en-US" sz="2000" dirty="0" smtClean="0"/>
              <a:t>Youth = 1:1, 50%:50%</a:t>
            </a:r>
          </a:p>
          <a:p>
            <a:r>
              <a:rPr lang="en-US" sz="2000" dirty="0" smtClean="0"/>
              <a:t>Adult = 1:2, 33%:66%</a:t>
            </a:r>
          </a:p>
          <a:p>
            <a:r>
              <a:rPr lang="en-US" sz="2000" dirty="0" smtClean="0"/>
              <a:t>Elderly = 1:3, 25%:75%</a:t>
            </a:r>
          </a:p>
          <a:p>
            <a:r>
              <a:rPr lang="en-US" sz="2000" dirty="0" smtClean="0"/>
              <a:t>(bones become more brittle as we age).</a:t>
            </a:r>
          </a:p>
          <a:p>
            <a:pPr algn="l"/>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b="1" dirty="0" smtClean="0">
                <a:solidFill>
                  <a:schemeClr val="tx1"/>
                </a:solidFill>
              </a:rPr>
              <a:t>Bone Fractures</a:t>
            </a:r>
            <a:endParaRPr lang="en-US" dirty="0"/>
          </a:p>
        </p:txBody>
      </p:sp>
      <p:sp>
        <p:nvSpPr>
          <p:cNvPr id="3" name="Content Placeholder 2"/>
          <p:cNvSpPr>
            <a:spLocks noGrp="1"/>
          </p:cNvSpPr>
          <p:nvPr>
            <p:ph idx="1"/>
          </p:nvPr>
        </p:nvSpPr>
        <p:spPr>
          <a:xfrm>
            <a:off x="304800" y="1143000"/>
            <a:ext cx="8534400" cy="4953000"/>
          </a:xfrm>
        </p:spPr>
        <p:txBody>
          <a:bodyPr/>
          <a:lstStyle/>
          <a:p>
            <a:pPr>
              <a:buNone/>
            </a:pPr>
            <a:r>
              <a:rPr lang="en-US" sz="2400" b="1" dirty="0" smtClean="0"/>
              <a:t>Closed fracture:</a:t>
            </a:r>
            <a:r>
              <a:rPr lang="en-US" sz="2400" dirty="0" smtClean="0"/>
              <a:t> </a:t>
            </a:r>
            <a:r>
              <a:rPr lang="en-US" dirty="0" smtClean="0"/>
              <a:t> </a:t>
            </a:r>
            <a:r>
              <a:rPr lang="en-US" sz="2400" dirty="0" smtClean="0"/>
              <a:t>one that does not produce an open wound in the skin</a:t>
            </a:r>
          </a:p>
          <a:p>
            <a:pPr>
              <a:buNone/>
            </a:pPr>
            <a:r>
              <a:rPr lang="en-US" sz="2400" b="1" dirty="0" smtClean="0"/>
              <a:t>Open fracture:</a:t>
            </a:r>
            <a:r>
              <a:rPr lang="en-US" sz="2400" dirty="0" smtClean="0"/>
              <a:t>  one in which a wound through the adjacent or overlying soft tissues communicates with the site of the break.</a:t>
            </a:r>
          </a:p>
          <a:p>
            <a:pPr>
              <a:buNone/>
            </a:pPr>
            <a:r>
              <a:rPr lang="en-US" sz="2400" b="1" dirty="0" smtClean="0"/>
              <a:t>Compound fracture:</a:t>
            </a:r>
            <a:r>
              <a:rPr lang="en-US" sz="2400" dirty="0" smtClean="0"/>
              <a:t> A fracture in which the bone is sticking through the skin.  Also has been called an open fracture. </a:t>
            </a:r>
          </a:p>
          <a:p>
            <a:pPr>
              <a:buNone/>
            </a:pPr>
            <a:r>
              <a:rPr lang="en-US" sz="2400" b="1" dirty="0" smtClean="0"/>
              <a:t>Simple fracture</a:t>
            </a:r>
            <a:r>
              <a:rPr lang="en-US" sz="2400" dirty="0" smtClean="0"/>
              <a:t> : an uncomplicated fracture in which the broken bones to not pierce the skin.  Also has been called a closed fracture.</a:t>
            </a:r>
          </a:p>
          <a:p>
            <a:pPr>
              <a:buNone/>
            </a:pPr>
            <a:r>
              <a:rPr lang="en-US" sz="2400" b="1" dirty="0" smtClean="0"/>
              <a:t>Comminuted fracture:</a:t>
            </a:r>
            <a:r>
              <a:rPr lang="en-US" sz="2400" dirty="0" smtClean="0"/>
              <a:t>  The bone is splintered or crushed,  Can be viewed as a “closed compound fracture”</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r>
              <a:rPr lang="en-US" b="1" dirty="0" smtClean="0">
                <a:solidFill>
                  <a:schemeClr val="tx1"/>
                </a:solidFill>
              </a:rPr>
              <a:t>Bone Fractures</a:t>
            </a:r>
            <a:endParaRPr lang="en-US" dirty="0"/>
          </a:p>
        </p:txBody>
      </p:sp>
      <p:sp>
        <p:nvSpPr>
          <p:cNvPr id="3" name="Content Placeholder 2"/>
          <p:cNvSpPr>
            <a:spLocks noGrp="1"/>
          </p:cNvSpPr>
          <p:nvPr>
            <p:ph idx="1"/>
          </p:nvPr>
        </p:nvSpPr>
        <p:spPr>
          <a:xfrm>
            <a:off x="685800" y="1219200"/>
            <a:ext cx="7772400" cy="4648200"/>
          </a:xfrm>
        </p:spPr>
        <p:txBody>
          <a:bodyPr/>
          <a:lstStyle/>
          <a:p>
            <a:pPr>
              <a:buNone/>
            </a:pPr>
            <a:r>
              <a:rPr lang="en-US" sz="2400" b="1" dirty="0" err="1" smtClean="0"/>
              <a:t>Colles</a:t>
            </a:r>
            <a:r>
              <a:rPr lang="en-US" sz="2400" b="1" dirty="0" smtClean="0"/>
              <a:t>' fracture:</a:t>
            </a:r>
            <a:r>
              <a:rPr lang="en-US" sz="2400" dirty="0" smtClean="0"/>
              <a:t>  fracture of the lower end of the radius, the lower fragment being displaced backward</a:t>
            </a:r>
            <a:endParaRPr lang="en-US" sz="2400" b="1" dirty="0" smtClean="0"/>
          </a:p>
          <a:p>
            <a:pPr>
              <a:buNone/>
            </a:pPr>
            <a:r>
              <a:rPr lang="en-US" sz="2400" b="1" dirty="0" smtClean="0"/>
              <a:t>Greenstick fracture:</a:t>
            </a:r>
            <a:r>
              <a:rPr lang="en-US" sz="2400" dirty="0" smtClean="0"/>
              <a:t>  one side of a bone is broken, the other being bent.  Most common in children.</a:t>
            </a:r>
          </a:p>
          <a:p>
            <a:pPr>
              <a:buNone/>
            </a:pPr>
            <a:r>
              <a:rPr lang="en-US" sz="2400" b="1" dirty="0" smtClean="0"/>
              <a:t>Impacted fracture</a:t>
            </a:r>
            <a:r>
              <a:rPr lang="en-US" sz="2400" dirty="0" smtClean="0"/>
              <a:t>  one bone fragment is firmly driven into the other. Common with vertebra.</a:t>
            </a:r>
          </a:p>
          <a:p>
            <a:pPr>
              <a:buNone/>
            </a:pPr>
            <a:r>
              <a:rPr lang="en-US" sz="2400" b="1" dirty="0" smtClean="0"/>
              <a:t>Pathologic fracture:</a:t>
            </a:r>
            <a:r>
              <a:rPr lang="en-US" sz="2400" dirty="0" smtClean="0"/>
              <a:t>  due to weakening of the bone structure by pathologic processes, such as </a:t>
            </a:r>
            <a:r>
              <a:rPr lang="en-US" sz="2400" dirty="0" err="1" smtClean="0"/>
              <a:t>neoplasia</a:t>
            </a:r>
            <a:r>
              <a:rPr lang="en-US" sz="2400" dirty="0" smtClean="0"/>
              <a:t>, </a:t>
            </a:r>
            <a:r>
              <a:rPr lang="en-US" sz="2400" dirty="0" err="1" smtClean="0"/>
              <a:t>osteomalacia</a:t>
            </a:r>
            <a:r>
              <a:rPr lang="en-US" sz="2400" dirty="0" smtClean="0"/>
              <a:t>, or </a:t>
            </a:r>
            <a:r>
              <a:rPr lang="en-US" sz="2400" dirty="0" err="1" smtClean="0"/>
              <a:t>osteomyelitis</a:t>
            </a:r>
            <a:endParaRPr lang="en-US" sz="2400" dirty="0" smtClean="0"/>
          </a:p>
          <a:p>
            <a:pPr>
              <a:buNone/>
            </a:pPr>
            <a:r>
              <a:rPr lang="en-US" sz="2400" b="1" dirty="0" err="1" smtClean="0"/>
              <a:t>Pott's</a:t>
            </a:r>
            <a:r>
              <a:rPr lang="en-US" sz="2400" b="1" dirty="0" smtClean="0"/>
              <a:t> fracture:</a:t>
            </a:r>
            <a:r>
              <a:rPr lang="en-US" sz="2400" dirty="0" smtClean="0"/>
              <a:t>  fracture of the lower part of the fibula, with serious injury of the lower </a:t>
            </a:r>
            <a:r>
              <a:rPr lang="en-US" sz="2400" dirty="0" err="1" smtClean="0"/>
              <a:t>tibial</a:t>
            </a:r>
            <a:r>
              <a:rPr lang="en-US" sz="2400" dirty="0" smtClean="0"/>
              <a:t> articulation, usually a chipping off of a portion of the medial </a:t>
            </a:r>
            <a:r>
              <a:rPr lang="en-US" sz="2400" dirty="0" err="1" smtClean="0"/>
              <a:t>malleolus</a:t>
            </a:r>
            <a:r>
              <a:rPr lang="en-US" sz="2400" dirty="0" smtClean="0"/>
              <a:t>, or rupture of the medial ligament</a:t>
            </a:r>
          </a:p>
          <a:p>
            <a:pPr>
              <a:buNone/>
            </a:pPr>
            <a:endParaRPr lang="en-US" sz="2400" dirty="0" smtClean="0"/>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304800"/>
            <a:ext cx="3505200" cy="1295400"/>
          </a:xfrm>
          <a:ln>
            <a:solidFill>
              <a:srgbClr val="FFFF66"/>
            </a:solidFill>
          </a:ln>
        </p:spPr>
        <p:txBody>
          <a:bodyPr/>
          <a:lstStyle/>
          <a:p>
            <a:pPr algn="l"/>
            <a:r>
              <a:rPr lang="en-US" b="1" dirty="0" smtClean="0">
                <a:solidFill>
                  <a:schemeClr val="tx1"/>
                </a:solidFill>
              </a:rPr>
              <a:t>Bone Fractures</a:t>
            </a:r>
            <a:endParaRPr lang="en-US" sz="3200" b="1" dirty="0" smtClean="0">
              <a:solidFill>
                <a:schemeClr val="tx1"/>
              </a:solidFill>
            </a:endParaRPr>
          </a:p>
        </p:txBody>
      </p:sp>
      <p:pic>
        <p:nvPicPr>
          <p:cNvPr id="43011" name="Picture 3" descr="170380"/>
          <p:cNvPicPr>
            <a:picLocks noChangeAspect="1" noChangeArrowheads="1"/>
          </p:cNvPicPr>
          <p:nvPr/>
        </p:nvPicPr>
        <p:blipFill>
          <a:blip r:embed="rId2" cstate="print"/>
          <a:srcRect/>
          <a:stretch>
            <a:fillRect/>
          </a:stretch>
        </p:blipFill>
        <p:spPr bwMode="auto">
          <a:xfrm>
            <a:off x="3962400" y="0"/>
            <a:ext cx="5181600" cy="6858000"/>
          </a:xfrm>
          <a:prstGeom prst="rect">
            <a:avLst/>
          </a:prstGeom>
          <a:noFill/>
          <a:ln w="9525">
            <a:noFill/>
            <a:miter lim="800000"/>
            <a:headEnd/>
            <a:tailEnd/>
          </a:ln>
        </p:spPr>
      </p:pic>
      <p:sp>
        <p:nvSpPr>
          <p:cNvPr id="43012" name="Text Box 4"/>
          <p:cNvSpPr txBox="1">
            <a:spLocks noChangeArrowheads="1"/>
          </p:cNvSpPr>
          <p:nvPr/>
        </p:nvSpPr>
        <p:spPr bwMode="auto">
          <a:xfrm>
            <a:off x="304800" y="1676400"/>
            <a:ext cx="184150" cy="457200"/>
          </a:xfrm>
          <a:prstGeom prst="rect">
            <a:avLst/>
          </a:prstGeom>
          <a:noFill/>
          <a:ln w="9525">
            <a:noFill/>
            <a:miter lim="800000"/>
            <a:headEnd/>
            <a:tailEnd/>
          </a:ln>
        </p:spPr>
        <p:txBody>
          <a:bodyPr wrap="none">
            <a:spAutoFit/>
          </a:bodyPr>
          <a:lstStyle/>
          <a:p>
            <a:endParaRPr lang="en-US"/>
          </a:p>
        </p:txBody>
      </p:sp>
      <p:sp>
        <p:nvSpPr>
          <p:cNvPr id="43013" name="Text Box 5"/>
          <p:cNvSpPr txBox="1">
            <a:spLocks noChangeArrowheads="1"/>
          </p:cNvSpPr>
          <p:nvPr/>
        </p:nvSpPr>
        <p:spPr bwMode="auto">
          <a:xfrm>
            <a:off x="212725" y="1752600"/>
            <a:ext cx="3773488" cy="4401205"/>
          </a:xfrm>
          <a:prstGeom prst="rect">
            <a:avLst/>
          </a:prstGeom>
          <a:noFill/>
          <a:ln w="9525">
            <a:noFill/>
            <a:miter lim="800000"/>
            <a:headEnd/>
            <a:tailEnd/>
          </a:ln>
        </p:spPr>
        <p:txBody>
          <a:bodyPr>
            <a:spAutoFit/>
          </a:bodyPr>
          <a:lstStyle/>
          <a:p>
            <a:r>
              <a:rPr lang="en-US" sz="2800" dirty="0"/>
              <a:t>Terms:</a:t>
            </a:r>
          </a:p>
          <a:p>
            <a:r>
              <a:rPr lang="en-US" sz="2800" dirty="0" smtClean="0"/>
              <a:t>Partial/Complete</a:t>
            </a:r>
            <a:endParaRPr lang="en-US" sz="2800" dirty="0"/>
          </a:p>
          <a:p>
            <a:r>
              <a:rPr lang="en-US" sz="2800" dirty="0"/>
              <a:t>Displaced/Non-displaced</a:t>
            </a:r>
          </a:p>
          <a:p>
            <a:endParaRPr lang="en-US" sz="2800" dirty="0"/>
          </a:p>
          <a:p>
            <a:r>
              <a:rPr lang="en-US" sz="2800" dirty="0"/>
              <a:t>Other Fractures:</a:t>
            </a:r>
          </a:p>
          <a:p>
            <a:r>
              <a:rPr lang="en-US" sz="2800" dirty="0"/>
              <a:t>Spiral</a:t>
            </a:r>
          </a:p>
          <a:p>
            <a:r>
              <a:rPr lang="en-US" sz="2800" dirty="0"/>
              <a:t>Transverse</a:t>
            </a:r>
          </a:p>
          <a:p>
            <a:r>
              <a:rPr lang="en-US" sz="2800" dirty="0"/>
              <a:t>Longitudinal</a:t>
            </a:r>
          </a:p>
          <a:p>
            <a:r>
              <a:rPr lang="en-US" sz="2800" dirty="0"/>
              <a:t>Pathologic</a:t>
            </a:r>
          </a:p>
          <a:p>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914400"/>
          </a:xfrm>
        </p:spPr>
        <p:txBody>
          <a:bodyPr/>
          <a:lstStyle/>
          <a:p>
            <a:r>
              <a:rPr lang="en-US" dirty="0" smtClean="0">
                <a:solidFill>
                  <a:schemeClr val="tx1"/>
                </a:solidFill>
              </a:rPr>
              <a:t>Dislocations</a:t>
            </a:r>
          </a:p>
        </p:txBody>
      </p:sp>
      <p:sp>
        <p:nvSpPr>
          <p:cNvPr id="44036" name="Rectangle 4"/>
          <p:cNvSpPr>
            <a:spLocks noChangeArrowheads="1"/>
          </p:cNvSpPr>
          <p:nvPr/>
        </p:nvSpPr>
        <p:spPr bwMode="auto">
          <a:xfrm>
            <a:off x="228600" y="855663"/>
            <a:ext cx="4762500" cy="3416300"/>
          </a:xfrm>
          <a:prstGeom prst="rect">
            <a:avLst/>
          </a:prstGeom>
          <a:noFill/>
          <a:ln w="9525">
            <a:noFill/>
            <a:miter lim="800000"/>
            <a:headEnd/>
            <a:tailEnd/>
          </a:ln>
        </p:spPr>
        <p:txBody>
          <a:bodyPr wrap="none" anchor="ctr">
            <a:spAutoFit/>
          </a:bodyPr>
          <a:lstStyle/>
          <a:p>
            <a:endParaRPr lang="en-US" b="1" dirty="0"/>
          </a:p>
          <a:p>
            <a:endParaRPr lang="en-US" b="1" dirty="0"/>
          </a:p>
          <a:p>
            <a:endParaRPr lang="en-US" b="1" dirty="0"/>
          </a:p>
          <a:p>
            <a:r>
              <a:rPr lang="en-US" b="1" dirty="0" err="1"/>
              <a:t>Subluxation</a:t>
            </a:r>
            <a:r>
              <a:rPr lang="en-US" dirty="0"/>
              <a:t> : an incomplete or </a:t>
            </a:r>
          </a:p>
          <a:p>
            <a:r>
              <a:rPr lang="en-US" dirty="0"/>
              <a:t>partial dislocation of a joint or organ.</a:t>
            </a:r>
          </a:p>
          <a:p>
            <a:endParaRPr lang="en-US" dirty="0"/>
          </a:p>
          <a:p>
            <a:endParaRPr lang="en-US" dirty="0"/>
          </a:p>
          <a:p>
            <a:r>
              <a:rPr lang="en-US" b="1" dirty="0" err="1"/>
              <a:t>Luxation</a:t>
            </a:r>
            <a:r>
              <a:rPr lang="en-US" b="1" dirty="0"/>
              <a:t>: </a:t>
            </a:r>
            <a:r>
              <a:rPr lang="en-US" dirty="0"/>
              <a:t>a complete dislocation of</a:t>
            </a:r>
          </a:p>
          <a:p>
            <a:r>
              <a:rPr lang="en-US" dirty="0"/>
              <a:t>A joint or organ.</a:t>
            </a:r>
          </a:p>
        </p:txBody>
      </p:sp>
      <p:pic>
        <p:nvPicPr>
          <p:cNvPr id="55298" name="Picture 2" descr="http://www-sante.ujf-grenoble.fr/SANTE/hand/CHAPITRS/IMAGES/RADIO/M18.GIF"/>
          <p:cNvPicPr>
            <a:picLocks noChangeAspect="1" noChangeArrowheads="1"/>
          </p:cNvPicPr>
          <p:nvPr/>
        </p:nvPicPr>
        <p:blipFill>
          <a:blip r:embed="rId2" cstate="print"/>
          <a:srcRect/>
          <a:stretch>
            <a:fillRect/>
          </a:stretch>
        </p:blipFill>
        <p:spPr bwMode="auto">
          <a:xfrm>
            <a:off x="5495925" y="1971675"/>
            <a:ext cx="3648075" cy="4886325"/>
          </a:xfrm>
          <a:prstGeom prst="rect">
            <a:avLst/>
          </a:prstGeom>
          <a:noFill/>
        </p:spPr>
      </p:pic>
      <p:pic>
        <p:nvPicPr>
          <p:cNvPr id="55300" name="Picture 4" descr="http://www.formationambulancier.fr/1_cours/112_traumato/1120_images/1120_04_fractures/lux_coude.gif"/>
          <p:cNvPicPr>
            <a:picLocks noChangeAspect="1" noChangeArrowheads="1"/>
          </p:cNvPicPr>
          <p:nvPr/>
        </p:nvPicPr>
        <p:blipFill>
          <a:blip r:embed="rId3" cstate="print"/>
          <a:srcRect/>
          <a:stretch>
            <a:fillRect/>
          </a:stretch>
        </p:blipFill>
        <p:spPr bwMode="auto">
          <a:xfrm>
            <a:off x="2667000" y="4162425"/>
            <a:ext cx="2828925" cy="26955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28600"/>
            <a:ext cx="6629400" cy="762000"/>
          </a:xfrm>
          <a:ln>
            <a:solidFill>
              <a:srgbClr val="FFFF66"/>
            </a:solidFill>
          </a:ln>
        </p:spPr>
        <p:txBody>
          <a:bodyPr/>
          <a:lstStyle/>
          <a:p>
            <a:r>
              <a:rPr lang="en-US" sz="3600" b="1" smtClean="0">
                <a:solidFill>
                  <a:schemeClr val="tx1"/>
                </a:solidFill>
              </a:rPr>
              <a:t>Bone Fracture Repair</a:t>
            </a:r>
          </a:p>
        </p:txBody>
      </p:sp>
      <p:pic>
        <p:nvPicPr>
          <p:cNvPr id="45059" name="Picture 3" descr="170381"/>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obe fracture"/>
          <p:cNvPicPr>
            <a:picLocks noChangeAspect="1" noChangeArrowheads="1"/>
          </p:cNvPicPr>
          <p:nvPr/>
        </p:nvPicPr>
        <p:blipFill>
          <a:blip r:embed="rId2" cstate="print"/>
          <a:srcRect/>
          <a:stretch>
            <a:fillRect/>
          </a:stretch>
        </p:blipFill>
        <p:spPr bwMode="auto">
          <a:xfrm>
            <a:off x="5638800" y="533400"/>
            <a:ext cx="3203575" cy="6019800"/>
          </a:xfrm>
          <a:prstGeom prst="rect">
            <a:avLst/>
          </a:prstGeom>
          <a:noFill/>
          <a:ln w="9525">
            <a:noFill/>
            <a:miter lim="800000"/>
            <a:headEnd/>
            <a:tailEnd/>
          </a:ln>
        </p:spPr>
      </p:pic>
      <p:sp>
        <p:nvSpPr>
          <p:cNvPr id="46083" name="Text Box 3"/>
          <p:cNvSpPr txBox="1">
            <a:spLocks noChangeArrowheads="1"/>
          </p:cNvSpPr>
          <p:nvPr/>
        </p:nvSpPr>
        <p:spPr bwMode="auto">
          <a:xfrm>
            <a:off x="533400" y="228600"/>
            <a:ext cx="4175125" cy="528638"/>
          </a:xfrm>
          <a:prstGeom prst="rect">
            <a:avLst/>
          </a:prstGeom>
          <a:noFill/>
          <a:ln w="9525">
            <a:solidFill>
              <a:srgbClr val="FFFF66"/>
            </a:solidFill>
            <a:miter lim="800000"/>
            <a:headEnd/>
            <a:tailEnd/>
          </a:ln>
        </p:spPr>
        <p:txBody>
          <a:bodyPr>
            <a:spAutoFit/>
          </a:bodyPr>
          <a:lstStyle/>
          <a:p>
            <a:r>
              <a:rPr lang="en-US" sz="2800" b="1" u="sng"/>
              <a:t>Steps in Fracture Repair</a:t>
            </a:r>
          </a:p>
        </p:txBody>
      </p:sp>
      <p:sp>
        <p:nvSpPr>
          <p:cNvPr id="46084" name="Text Box 4"/>
          <p:cNvSpPr txBox="1">
            <a:spLocks noChangeArrowheads="1"/>
          </p:cNvSpPr>
          <p:nvPr/>
        </p:nvSpPr>
        <p:spPr bwMode="auto">
          <a:xfrm>
            <a:off x="365125" y="1260475"/>
            <a:ext cx="5100638" cy="457200"/>
          </a:xfrm>
          <a:prstGeom prst="rect">
            <a:avLst/>
          </a:prstGeom>
          <a:noFill/>
          <a:ln w="9525">
            <a:noFill/>
            <a:miter lim="800000"/>
            <a:headEnd/>
            <a:tailEnd/>
          </a:ln>
        </p:spPr>
        <p:txBody>
          <a:bodyPr wrap="none">
            <a:spAutoFit/>
          </a:bodyPr>
          <a:lstStyle/>
          <a:p>
            <a:r>
              <a:rPr lang="en-US" b="1"/>
              <a:t>1.  Formation of a fracture hematoma</a:t>
            </a:r>
          </a:p>
        </p:txBody>
      </p:sp>
      <p:sp>
        <p:nvSpPr>
          <p:cNvPr id="46085" name="Text Box 5"/>
          <p:cNvSpPr txBox="1">
            <a:spLocks noChangeArrowheads="1"/>
          </p:cNvSpPr>
          <p:nvPr/>
        </p:nvSpPr>
        <p:spPr bwMode="auto">
          <a:xfrm>
            <a:off x="304800" y="2133600"/>
            <a:ext cx="5394325" cy="2308225"/>
          </a:xfrm>
          <a:prstGeom prst="rect">
            <a:avLst/>
          </a:prstGeom>
          <a:noFill/>
          <a:ln w="9525">
            <a:noFill/>
            <a:miter lim="800000"/>
            <a:headEnd/>
            <a:tailEnd/>
          </a:ln>
        </p:spPr>
        <p:txBody>
          <a:bodyPr wrap="none">
            <a:spAutoFit/>
          </a:bodyPr>
          <a:lstStyle/>
          <a:p>
            <a:r>
              <a:rPr lang="en-US" b="1"/>
              <a:t>Immediately after the fracture, there is </a:t>
            </a:r>
          </a:p>
          <a:p>
            <a:r>
              <a:rPr lang="en-US" b="1"/>
              <a:t>a sharp fracture line with associated </a:t>
            </a:r>
          </a:p>
          <a:p>
            <a:r>
              <a:rPr lang="en-US" b="1"/>
              <a:t>soft tissue swelling. At the fracture </a:t>
            </a:r>
          </a:p>
          <a:p>
            <a:r>
              <a:rPr lang="en-US" b="1"/>
              <a:t>Site, there is abundant hematoma </a:t>
            </a:r>
          </a:p>
          <a:p>
            <a:r>
              <a:rPr lang="en-US" b="1"/>
              <a:t>with beginning fibroblastic penetration.</a:t>
            </a:r>
          </a:p>
          <a:p>
            <a:endParaRPr lang="en-US"/>
          </a:p>
        </p:txBody>
      </p:sp>
      <p:sp>
        <p:nvSpPr>
          <p:cNvPr id="46086" name="AutoShape 7"/>
          <p:cNvSpPr>
            <a:spLocks noChangeArrowheads="1"/>
          </p:cNvSpPr>
          <p:nvPr/>
        </p:nvSpPr>
        <p:spPr bwMode="auto">
          <a:xfrm>
            <a:off x="5715000" y="1752600"/>
            <a:ext cx="976313" cy="485775"/>
          </a:xfrm>
          <a:prstGeom prst="right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racture repair1"/>
          <p:cNvPicPr>
            <a:picLocks noChangeAspect="1" noChangeArrowheads="1"/>
          </p:cNvPicPr>
          <p:nvPr/>
        </p:nvPicPr>
        <p:blipFill>
          <a:blip r:embed="rId2" cstate="print"/>
          <a:srcRect/>
          <a:stretch>
            <a:fillRect/>
          </a:stretch>
        </p:blipFill>
        <p:spPr bwMode="auto">
          <a:xfrm>
            <a:off x="5334000" y="0"/>
            <a:ext cx="3810000" cy="6858000"/>
          </a:xfrm>
          <a:prstGeom prst="rect">
            <a:avLst/>
          </a:prstGeom>
          <a:noFill/>
          <a:ln w="9525">
            <a:noFill/>
            <a:miter lim="800000"/>
            <a:headEnd/>
            <a:tailEnd/>
          </a:ln>
        </p:spPr>
      </p:pic>
      <p:sp>
        <p:nvSpPr>
          <p:cNvPr id="47107" name="Text Box 3"/>
          <p:cNvSpPr txBox="1">
            <a:spLocks noChangeArrowheads="1"/>
          </p:cNvSpPr>
          <p:nvPr/>
        </p:nvSpPr>
        <p:spPr bwMode="auto">
          <a:xfrm>
            <a:off x="517525" y="219075"/>
            <a:ext cx="3956050" cy="528638"/>
          </a:xfrm>
          <a:prstGeom prst="rect">
            <a:avLst/>
          </a:prstGeom>
          <a:noFill/>
          <a:ln w="9525">
            <a:solidFill>
              <a:srgbClr val="FFFF66"/>
            </a:solidFill>
            <a:miter lim="800000"/>
            <a:headEnd/>
            <a:tailEnd/>
          </a:ln>
        </p:spPr>
        <p:txBody>
          <a:bodyPr wrap="none">
            <a:spAutoFit/>
          </a:bodyPr>
          <a:lstStyle/>
          <a:p>
            <a:r>
              <a:rPr lang="en-US" sz="2800" b="1" u="sng"/>
              <a:t>Steps in Fracture Repair</a:t>
            </a:r>
          </a:p>
        </p:txBody>
      </p:sp>
      <p:sp>
        <p:nvSpPr>
          <p:cNvPr id="47108" name="Text Box 4"/>
          <p:cNvSpPr txBox="1">
            <a:spLocks noChangeArrowheads="1"/>
          </p:cNvSpPr>
          <p:nvPr/>
        </p:nvSpPr>
        <p:spPr bwMode="auto">
          <a:xfrm>
            <a:off x="212725" y="1412875"/>
            <a:ext cx="3998913" cy="830263"/>
          </a:xfrm>
          <a:prstGeom prst="rect">
            <a:avLst/>
          </a:prstGeom>
          <a:noFill/>
          <a:ln w="9525">
            <a:noFill/>
            <a:miter lim="800000"/>
            <a:headEnd/>
            <a:tailEnd/>
          </a:ln>
        </p:spPr>
        <p:txBody>
          <a:bodyPr wrap="none">
            <a:spAutoFit/>
          </a:bodyPr>
          <a:lstStyle/>
          <a:p>
            <a:pPr marL="457200" indent="-457200">
              <a:buFontTx/>
              <a:buAutoNum type="arabicPeriod" startAt="2"/>
            </a:pPr>
            <a:r>
              <a:rPr lang="en-US" b="1"/>
              <a:t>Fibrocartilaginous Callus</a:t>
            </a:r>
          </a:p>
          <a:p>
            <a:pPr marL="457200" indent="-457200"/>
            <a:r>
              <a:rPr lang="en-US" b="1"/>
              <a:t> 	Formation</a:t>
            </a:r>
          </a:p>
        </p:txBody>
      </p:sp>
      <p:sp>
        <p:nvSpPr>
          <p:cNvPr id="47109" name="Text Box 5"/>
          <p:cNvSpPr txBox="1">
            <a:spLocks noChangeArrowheads="1"/>
          </p:cNvSpPr>
          <p:nvPr/>
        </p:nvSpPr>
        <p:spPr bwMode="auto">
          <a:xfrm>
            <a:off x="0" y="2667000"/>
            <a:ext cx="5513388" cy="3786188"/>
          </a:xfrm>
          <a:prstGeom prst="rect">
            <a:avLst/>
          </a:prstGeom>
          <a:noFill/>
          <a:ln w="9525">
            <a:noFill/>
            <a:miter lim="800000"/>
            <a:headEnd/>
            <a:tailEnd/>
          </a:ln>
        </p:spPr>
        <p:txBody>
          <a:bodyPr wrap="none">
            <a:spAutoFit/>
          </a:bodyPr>
          <a:lstStyle/>
          <a:p>
            <a:r>
              <a:rPr lang="en-US"/>
              <a:t>At 2 weeks there is much visible callus. </a:t>
            </a:r>
          </a:p>
          <a:p>
            <a:r>
              <a:rPr lang="en-US"/>
              <a:t>There is also bone resorption and </a:t>
            </a:r>
          </a:p>
          <a:p>
            <a:r>
              <a:rPr lang="en-US"/>
              <a:t>osteoporosis, both difficult to see in </a:t>
            </a:r>
          </a:p>
          <a:p>
            <a:r>
              <a:rPr lang="en-US"/>
              <a:t>this case because of the overlying callus. </a:t>
            </a:r>
          </a:p>
          <a:p>
            <a:r>
              <a:rPr lang="en-US"/>
              <a:t>There has been migration of chondroblasts </a:t>
            </a:r>
          </a:p>
          <a:p>
            <a:r>
              <a:rPr lang="en-US"/>
              <a:t>into the area and cartilage is beginning </a:t>
            </a:r>
          </a:p>
          <a:p>
            <a:r>
              <a:rPr lang="en-US"/>
              <a:t>to cover the ends of the fracture. New </a:t>
            </a:r>
          </a:p>
          <a:p>
            <a:r>
              <a:rPr lang="en-US"/>
              <a:t>osteous tissue is produced </a:t>
            </a:r>
          </a:p>
          <a:p>
            <a:r>
              <a:rPr lang="en-US"/>
              <a:t>enchondrally.</a:t>
            </a:r>
          </a:p>
          <a:p>
            <a:endParaRPr lang="en-US"/>
          </a:p>
        </p:txBody>
      </p:sp>
      <p:sp>
        <p:nvSpPr>
          <p:cNvPr id="47110" name="AutoShape 6"/>
          <p:cNvSpPr>
            <a:spLocks noChangeArrowheads="1"/>
          </p:cNvSpPr>
          <p:nvPr/>
        </p:nvSpPr>
        <p:spPr bwMode="auto">
          <a:xfrm>
            <a:off x="6019800" y="1371600"/>
            <a:ext cx="976313" cy="485775"/>
          </a:xfrm>
          <a:prstGeom prst="right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457200"/>
            <a:ext cx="5867400" cy="838200"/>
          </a:xfrm>
          <a:ln>
            <a:solidFill>
              <a:srgbClr val="FFFF66"/>
            </a:solidFill>
          </a:ln>
        </p:spPr>
        <p:txBody>
          <a:bodyPr/>
          <a:lstStyle/>
          <a:p>
            <a:r>
              <a:rPr lang="en-US" sz="3600" b="1" smtClean="0">
                <a:solidFill>
                  <a:schemeClr val="tx1"/>
                </a:solidFill>
              </a:rPr>
              <a:t>Bone Fracture Repair</a:t>
            </a:r>
          </a:p>
        </p:txBody>
      </p:sp>
      <p:pic>
        <p:nvPicPr>
          <p:cNvPr id="48131" name="Picture 3" descr="6"/>
          <p:cNvPicPr>
            <a:picLocks noChangeAspect="1" noChangeArrowheads="1"/>
          </p:cNvPicPr>
          <p:nvPr/>
        </p:nvPicPr>
        <p:blipFill>
          <a:blip r:embed="rId2" cstate="print"/>
          <a:srcRect/>
          <a:stretch>
            <a:fillRect/>
          </a:stretch>
        </p:blipFill>
        <p:spPr bwMode="auto">
          <a:xfrm>
            <a:off x="0" y="1633538"/>
            <a:ext cx="9144000" cy="522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racture repair2"/>
          <p:cNvPicPr>
            <a:picLocks noChangeAspect="1" noChangeArrowheads="1"/>
          </p:cNvPicPr>
          <p:nvPr/>
        </p:nvPicPr>
        <p:blipFill>
          <a:blip r:embed="rId2" cstate="print"/>
          <a:srcRect/>
          <a:stretch>
            <a:fillRect/>
          </a:stretch>
        </p:blipFill>
        <p:spPr bwMode="auto">
          <a:xfrm>
            <a:off x="5334000" y="0"/>
            <a:ext cx="3810000" cy="6858000"/>
          </a:xfrm>
          <a:prstGeom prst="rect">
            <a:avLst/>
          </a:prstGeom>
          <a:noFill/>
          <a:ln w="9525">
            <a:noFill/>
            <a:miter lim="800000"/>
            <a:headEnd/>
            <a:tailEnd/>
          </a:ln>
        </p:spPr>
      </p:pic>
      <p:sp>
        <p:nvSpPr>
          <p:cNvPr id="49155" name="Text Box 3"/>
          <p:cNvSpPr txBox="1">
            <a:spLocks noChangeArrowheads="1"/>
          </p:cNvSpPr>
          <p:nvPr/>
        </p:nvSpPr>
        <p:spPr bwMode="auto">
          <a:xfrm>
            <a:off x="304800" y="2743200"/>
            <a:ext cx="4953000" cy="1570038"/>
          </a:xfrm>
          <a:prstGeom prst="rect">
            <a:avLst/>
          </a:prstGeom>
          <a:noFill/>
          <a:ln w="9525">
            <a:noFill/>
            <a:miter lim="800000"/>
            <a:headEnd/>
            <a:tailEnd/>
          </a:ln>
        </p:spPr>
        <p:txBody>
          <a:bodyPr>
            <a:spAutoFit/>
          </a:bodyPr>
          <a:lstStyle/>
          <a:p>
            <a:r>
              <a:rPr lang="en-US"/>
              <a:t>At 2 months, bony callus with sharp margins bridges the fracture and the fracture line itself begins to disappear.</a:t>
            </a:r>
          </a:p>
          <a:p>
            <a:endParaRPr lang="en-US"/>
          </a:p>
        </p:txBody>
      </p:sp>
      <p:sp>
        <p:nvSpPr>
          <p:cNvPr id="49156" name="Text Box 4"/>
          <p:cNvSpPr txBox="1">
            <a:spLocks noChangeArrowheads="1"/>
          </p:cNvSpPr>
          <p:nvPr/>
        </p:nvSpPr>
        <p:spPr bwMode="auto">
          <a:xfrm>
            <a:off x="288925" y="447675"/>
            <a:ext cx="4283075" cy="528638"/>
          </a:xfrm>
          <a:prstGeom prst="rect">
            <a:avLst/>
          </a:prstGeom>
          <a:noFill/>
          <a:ln w="9525">
            <a:solidFill>
              <a:srgbClr val="FFFF66"/>
            </a:solidFill>
            <a:miter lim="800000"/>
            <a:headEnd/>
            <a:tailEnd/>
          </a:ln>
        </p:spPr>
        <p:txBody>
          <a:bodyPr>
            <a:spAutoFit/>
          </a:bodyPr>
          <a:lstStyle/>
          <a:p>
            <a:r>
              <a:rPr lang="en-US" sz="2800" b="1" u="sng"/>
              <a:t>Steps in Fracture Repair</a:t>
            </a:r>
          </a:p>
        </p:txBody>
      </p:sp>
      <p:sp>
        <p:nvSpPr>
          <p:cNvPr id="49157" name="Text Box 5"/>
          <p:cNvSpPr txBox="1">
            <a:spLocks noChangeArrowheads="1"/>
          </p:cNvSpPr>
          <p:nvPr/>
        </p:nvSpPr>
        <p:spPr bwMode="auto">
          <a:xfrm>
            <a:off x="288925" y="1565275"/>
            <a:ext cx="3536950" cy="457200"/>
          </a:xfrm>
          <a:prstGeom prst="rect">
            <a:avLst/>
          </a:prstGeom>
          <a:noFill/>
          <a:ln w="9525">
            <a:noFill/>
            <a:miter lim="800000"/>
            <a:headEnd/>
            <a:tailEnd/>
          </a:ln>
        </p:spPr>
        <p:txBody>
          <a:bodyPr wrap="none">
            <a:spAutoFit/>
          </a:bodyPr>
          <a:lstStyle/>
          <a:p>
            <a:r>
              <a:rPr lang="en-US" b="1"/>
              <a:t>3. Bony Callus Formation</a:t>
            </a:r>
          </a:p>
        </p:txBody>
      </p:sp>
      <p:sp>
        <p:nvSpPr>
          <p:cNvPr id="49158" name="AutoShape 6"/>
          <p:cNvSpPr>
            <a:spLocks noChangeArrowheads="1"/>
          </p:cNvSpPr>
          <p:nvPr/>
        </p:nvSpPr>
        <p:spPr bwMode="auto">
          <a:xfrm>
            <a:off x="5943600" y="3352800"/>
            <a:ext cx="976313" cy="485775"/>
          </a:xfrm>
          <a:prstGeom prst="right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41325" y="371475"/>
            <a:ext cx="3956050" cy="528638"/>
          </a:xfrm>
          <a:prstGeom prst="rect">
            <a:avLst/>
          </a:prstGeom>
          <a:noFill/>
          <a:ln w="9525">
            <a:solidFill>
              <a:srgbClr val="FFFF66"/>
            </a:solidFill>
            <a:miter lim="800000"/>
            <a:headEnd/>
            <a:tailEnd/>
          </a:ln>
        </p:spPr>
        <p:txBody>
          <a:bodyPr wrap="none">
            <a:spAutoFit/>
          </a:bodyPr>
          <a:lstStyle/>
          <a:p>
            <a:r>
              <a:rPr lang="en-US" sz="2800" b="1" u="sng"/>
              <a:t>Steps in Fracture Repair</a:t>
            </a:r>
          </a:p>
        </p:txBody>
      </p:sp>
      <p:sp>
        <p:nvSpPr>
          <p:cNvPr id="50179" name="Text Box 3"/>
          <p:cNvSpPr txBox="1">
            <a:spLocks noChangeArrowheads="1"/>
          </p:cNvSpPr>
          <p:nvPr/>
        </p:nvSpPr>
        <p:spPr bwMode="auto">
          <a:xfrm>
            <a:off x="365125" y="1565275"/>
            <a:ext cx="2859088" cy="457200"/>
          </a:xfrm>
          <a:prstGeom prst="rect">
            <a:avLst/>
          </a:prstGeom>
          <a:solidFill>
            <a:schemeClr val="bg1">
              <a:lumMod val="95000"/>
            </a:schemeClr>
          </a:solidFill>
          <a:ln w="9525">
            <a:noFill/>
            <a:miter lim="800000"/>
            <a:headEnd/>
            <a:tailEnd/>
          </a:ln>
        </p:spPr>
        <p:txBody>
          <a:bodyPr wrap="none">
            <a:spAutoFit/>
          </a:bodyPr>
          <a:lstStyle/>
          <a:p>
            <a:pPr>
              <a:defRPr/>
            </a:pPr>
            <a:r>
              <a:rPr lang="en-US" b="1" dirty="0"/>
              <a:t>4.  Bone Remodeling</a:t>
            </a:r>
          </a:p>
        </p:txBody>
      </p:sp>
      <p:sp>
        <p:nvSpPr>
          <p:cNvPr id="50180" name="Text Box 4"/>
          <p:cNvSpPr txBox="1">
            <a:spLocks noChangeArrowheads="1"/>
          </p:cNvSpPr>
          <p:nvPr/>
        </p:nvSpPr>
        <p:spPr bwMode="auto">
          <a:xfrm>
            <a:off x="228600" y="2590800"/>
            <a:ext cx="4581525" cy="1570038"/>
          </a:xfrm>
          <a:prstGeom prst="rect">
            <a:avLst/>
          </a:prstGeom>
          <a:noFill/>
          <a:ln w="9525">
            <a:noFill/>
            <a:miter lim="800000"/>
            <a:headEnd/>
            <a:tailEnd/>
          </a:ln>
        </p:spPr>
        <p:txBody>
          <a:bodyPr wrap="none">
            <a:spAutoFit/>
          </a:bodyPr>
          <a:lstStyle/>
          <a:p>
            <a:r>
              <a:rPr lang="en-US"/>
              <a:t>At 5-6 months, the marrow cavity </a:t>
            </a:r>
          </a:p>
          <a:p>
            <a:r>
              <a:rPr lang="en-US"/>
              <a:t>is continuous and the compact bone</a:t>
            </a:r>
          </a:p>
          <a:p>
            <a:r>
              <a:rPr lang="en-US"/>
              <a:t>of the diaphysis has been reformed.</a:t>
            </a:r>
          </a:p>
          <a:p>
            <a:endParaRPr lang="en-US"/>
          </a:p>
        </p:txBody>
      </p:sp>
      <p:pic>
        <p:nvPicPr>
          <p:cNvPr id="50181" name="Picture 5" descr="Freature repair4"/>
          <p:cNvPicPr>
            <a:picLocks noChangeAspect="1" noChangeArrowheads="1"/>
          </p:cNvPicPr>
          <p:nvPr/>
        </p:nvPicPr>
        <p:blipFill>
          <a:blip r:embed="rId2" cstate="print"/>
          <a:srcRect/>
          <a:stretch>
            <a:fillRect/>
          </a:stretch>
        </p:blipFill>
        <p:spPr bwMode="auto">
          <a:xfrm>
            <a:off x="4876800" y="0"/>
            <a:ext cx="4267200" cy="6858000"/>
          </a:xfrm>
          <a:prstGeom prst="rect">
            <a:avLst/>
          </a:prstGeom>
          <a:noFill/>
          <a:ln w="9525">
            <a:noFill/>
            <a:miter lim="800000"/>
            <a:headEnd/>
            <a:tailEnd/>
          </a:ln>
        </p:spPr>
      </p:pic>
      <p:sp>
        <p:nvSpPr>
          <p:cNvPr id="50182" name="AutoShape 6"/>
          <p:cNvSpPr>
            <a:spLocks noChangeArrowheads="1"/>
          </p:cNvSpPr>
          <p:nvPr/>
        </p:nvSpPr>
        <p:spPr bwMode="auto">
          <a:xfrm>
            <a:off x="5943600" y="3200400"/>
            <a:ext cx="976313" cy="485775"/>
          </a:xfrm>
          <a:prstGeom prst="left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524000" y="304800"/>
            <a:ext cx="6019800" cy="685800"/>
          </a:xfrm>
          <a:ln>
            <a:solidFill>
              <a:srgbClr val="FFFF66"/>
            </a:solidFill>
          </a:ln>
        </p:spPr>
        <p:txBody>
          <a:bodyPr/>
          <a:lstStyle/>
          <a:p>
            <a:r>
              <a:rPr lang="en-US" b="1" smtClean="0">
                <a:solidFill>
                  <a:schemeClr val="tx1"/>
                </a:solidFill>
              </a:rPr>
              <a:t>Two Kinds of Bone</a:t>
            </a:r>
          </a:p>
        </p:txBody>
      </p:sp>
      <p:sp>
        <p:nvSpPr>
          <p:cNvPr id="10243" name="Rectangle 3"/>
          <p:cNvSpPr>
            <a:spLocks noGrp="1" noChangeArrowheads="1"/>
          </p:cNvSpPr>
          <p:nvPr>
            <p:ph type="subTitle" idx="1"/>
          </p:nvPr>
        </p:nvSpPr>
        <p:spPr>
          <a:xfrm>
            <a:off x="228600" y="1143000"/>
            <a:ext cx="4876800" cy="5257800"/>
          </a:xfrm>
        </p:spPr>
        <p:txBody>
          <a:bodyPr/>
          <a:lstStyle/>
          <a:p>
            <a:pPr algn="l"/>
            <a:r>
              <a:rPr lang="en-US" sz="2800" b="1" dirty="0" smtClean="0"/>
              <a:t>Compact Bone:</a:t>
            </a:r>
          </a:p>
          <a:p>
            <a:r>
              <a:rPr lang="en-US" sz="2000" dirty="0" smtClean="0"/>
              <a:t>1. </a:t>
            </a:r>
            <a:r>
              <a:rPr lang="en-US" sz="2000" i="1" dirty="0" smtClean="0"/>
              <a:t>Consists of </a:t>
            </a:r>
            <a:r>
              <a:rPr lang="en-US" sz="2000" i="1" dirty="0" err="1" smtClean="0"/>
              <a:t>osteons</a:t>
            </a:r>
            <a:r>
              <a:rPr lang="en-US" sz="2000" i="1" dirty="0" smtClean="0"/>
              <a:t> with very little space between them.</a:t>
            </a:r>
            <a:r>
              <a:rPr lang="en-US" dirty="0" smtClean="0"/>
              <a:t> </a:t>
            </a:r>
          </a:p>
          <a:p>
            <a:r>
              <a:rPr lang="en-US" sz="2000" i="1" dirty="0" smtClean="0"/>
              <a:t>2. Composes bone tissue of the </a:t>
            </a:r>
            <a:r>
              <a:rPr lang="en-US" sz="2000" i="1" dirty="0" err="1" smtClean="0"/>
              <a:t>diaphysis</a:t>
            </a:r>
            <a:r>
              <a:rPr lang="en-US" sz="2000" i="1" dirty="0" smtClean="0"/>
              <a:t>.</a:t>
            </a:r>
            <a:r>
              <a:rPr lang="en-US" sz="2000" dirty="0" smtClean="0"/>
              <a:t> </a:t>
            </a:r>
          </a:p>
          <a:p>
            <a:r>
              <a:rPr lang="en-US" sz="2000" i="1" dirty="0" smtClean="0"/>
              <a:t>FX = Protect and support</a:t>
            </a:r>
            <a:endParaRPr lang="en-US" b="1" dirty="0" smtClean="0"/>
          </a:p>
          <a:p>
            <a:pPr algn="l"/>
            <a:r>
              <a:rPr lang="en-US" b="1" dirty="0" smtClean="0"/>
              <a:t>Spongy Bone:</a:t>
            </a:r>
          </a:p>
          <a:p>
            <a:pPr marL="457200" indent="-457200" algn="l">
              <a:buFont typeface="+mj-lt"/>
              <a:buAutoNum type="arabicPeriod"/>
            </a:pPr>
            <a:r>
              <a:rPr lang="en-US" sz="2000" i="1" dirty="0" smtClean="0"/>
              <a:t>Does NOT contain </a:t>
            </a:r>
            <a:r>
              <a:rPr lang="en-US" sz="2000" i="1" dirty="0" err="1" smtClean="0"/>
              <a:t>osteons</a:t>
            </a:r>
            <a:r>
              <a:rPr lang="en-US" i="1" dirty="0" smtClean="0"/>
              <a:t>. </a:t>
            </a:r>
          </a:p>
          <a:p>
            <a:pPr marL="457200" indent="-457200" algn="l">
              <a:buAutoNum type="arabicPeriod" startAt="2"/>
            </a:pPr>
            <a:r>
              <a:rPr lang="en-US" sz="2000" i="1" dirty="0" smtClean="0"/>
              <a:t>Consist of </a:t>
            </a:r>
            <a:r>
              <a:rPr lang="en-US" sz="2000" i="1" dirty="0" err="1" smtClean="0"/>
              <a:t>trabeculae</a:t>
            </a:r>
            <a:r>
              <a:rPr lang="en-US" i="1" dirty="0" smtClean="0"/>
              <a:t> </a:t>
            </a:r>
          </a:p>
          <a:p>
            <a:pPr marL="457200" indent="-457200" algn="l">
              <a:buAutoNum type="arabicPeriod" startAt="2"/>
            </a:pPr>
            <a:r>
              <a:rPr lang="en-US" sz="2000" i="1" dirty="0" smtClean="0"/>
              <a:t>Found in short, flat and irregular bones and in the epiphyses of long bones.</a:t>
            </a:r>
          </a:p>
          <a:p>
            <a:r>
              <a:rPr lang="en-US" dirty="0" smtClean="0"/>
              <a:t> </a:t>
            </a:r>
            <a:r>
              <a:rPr lang="en-US" sz="2000" i="1" dirty="0" smtClean="0"/>
              <a:t>FX = store RED marrow</a:t>
            </a:r>
            <a:r>
              <a:rPr lang="en-US" i="1" dirty="0" smtClean="0"/>
              <a:t>.</a:t>
            </a:r>
          </a:p>
          <a:p>
            <a:pPr algn="l"/>
            <a:endParaRPr lang="en-US" b="1" dirty="0" smtClean="0"/>
          </a:p>
        </p:txBody>
      </p:sp>
      <p:pic>
        <p:nvPicPr>
          <p:cNvPr id="10244" name="Picture 4" descr="170370"/>
          <p:cNvPicPr>
            <a:picLocks noChangeAspect="1" noChangeArrowheads="1"/>
          </p:cNvPicPr>
          <p:nvPr/>
        </p:nvPicPr>
        <p:blipFill>
          <a:blip r:embed="rId2" cstate="print"/>
          <a:srcRect/>
          <a:stretch>
            <a:fillRect/>
          </a:stretch>
        </p:blipFill>
        <p:spPr bwMode="auto">
          <a:xfrm>
            <a:off x="5410200" y="1295400"/>
            <a:ext cx="352425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lub foot before &amp; after"/>
          <p:cNvPicPr>
            <a:picLocks noChangeAspect="1" noChangeArrowheads="1"/>
          </p:cNvPicPr>
          <p:nvPr/>
        </p:nvPicPr>
        <p:blipFill>
          <a:blip r:embed="rId2" cstate="print"/>
          <a:srcRect/>
          <a:stretch>
            <a:fillRect/>
          </a:stretch>
        </p:blipFill>
        <p:spPr bwMode="auto">
          <a:xfrm>
            <a:off x="1820879" y="2997258"/>
            <a:ext cx="5265721" cy="3860743"/>
          </a:xfrm>
          <a:prstGeom prst="rect">
            <a:avLst/>
          </a:prstGeom>
          <a:noFill/>
        </p:spPr>
      </p:pic>
      <p:sp>
        <p:nvSpPr>
          <p:cNvPr id="4" name="TextBox 3"/>
          <p:cNvSpPr txBox="1"/>
          <p:nvPr/>
        </p:nvSpPr>
        <p:spPr>
          <a:xfrm>
            <a:off x="1295400" y="1066800"/>
            <a:ext cx="6865982" cy="2123658"/>
          </a:xfrm>
          <a:prstGeom prst="rect">
            <a:avLst/>
          </a:prstGeom>
          <a:noFill/>
        </p:spPr>
        <p:txBody>
          <a:bodyPr wrap="square" rtlCol="0">
            <a:spAutoFit/>
          </a:bodyPr>
          <a:lstStyle/>
          <a:p>
            <a:r>
              <a:rPr lang="en-US" dirty="0" smtClean="0"/>
              <a:t>Congenital </a:t>
            </a:r>
            <a:r>
              <a:rPr lang="en-US" dirty="0" err="1" smtClean="0"/>
              <a:t>Talipes</a:t>
            </a:r>
            <a:r>
              <a:rPr lang="en-US" dirty="0" smtClean="0"/>
              <a:t> </a:t>
            </a:r>
            <a:r>
              <a:rPr lang="en-US" dirty="0" err="1" smtClean="0"/>
              <a:t>Equinovarus</a:t>
            </a:r>
            <a:r>
              <a:rPr lang="en-US" dirty="0" smtClean="0"/>
              <a:t> (CTEV),</a:t>
            </a:r>
            <a:r>
              <a:rPr lang="en-US" baseline="30000" dirty="0" smtClean="0">
                <a:hlinkClick r:id="" action="ppaction://hlinkfile"/>
              </a:rPr>
              <a:t>[</a:t>
            </a:r>
            <a:endParaRPr lang="en-US" dirty="0" smtClean="0"/>
          </a:p>
          <a:p>
            <a:endParaRPr lang="en-US" dirty="0" smtClean="0"/>
          </a:p>
          <a:p>
            <a:pPr marL="457200" indent="-457200">
              <a:buFont typeface="+mj-lt"/>
              <a:buAutoNum type="arabicPeriod"/>
            </a:pPr>
            <a:r>
              <a:rPr lang="en-US" sz="2000" dirty="0" smtClean="0"/>
              <a:t>occurs in about one in every 1,000 live births. </a:t>
            </a:r>
          </a:p>
          <a:p>
            <a:pPr marL="457200" indent="-457200">
              <a:buFont typeface="+mj-lt"/>
              <a:buAutoNum type="arabicPeriod"/>
            </a:pPr>
            <a:r>
              <a:rPr lang="en-US" sz="2000" dirty="0" smtClean="0"/>
              <a:t>Approximately 50% of cases of clubfoot are bilateral</a:t>
            </a:r>
          </a:p>
          <a:p>
            <a:pPr marL="457200" indent="-457200">
              <a:buFont typeface="+mj-lt"/>
              <a:buAutoNum type="arabicPeriod"/>
            </a:pPr>
            <a:r>
              <a:rPr lang="en-US" sz="2000" dirty="0" smtClean="0"/>
              <a:t>Occurs in males more often than in females by a ratio of 2:1.</a:t>
            </a:r>
          </a:p>
          <a:p>
            <a:endParaRPr lang="en-US" dirty="0"/>
          </a:p>
        </p:txBody>
      </p:sp>
      <p:sp>
        <p:nvSpPr>
          <p:cNvPr id="5" name="TextBox 4"/>
          <p:cNvSpPr txBox="1"/>
          <p:nvPr/>
        </p:nvSpPr>
        <p:spPr>
          <a:xfrm>
            <a:off x="990600" y="152400"/>
            <a:ext cx="7315200" cy="584775"/>
          </a:xfrm>
          <a:prstGeom prst="rect">
            <a:avLst/>
          </a:prstGeom>
          <a:noFill/>
        </p:spPr>
        <p:txBody>
          <a:bodyPr wrap="square" rtlCol="0">
            <a:spAutoFit/>
          </a:bodyPr>
          <a:lstStyle/>
          <a:p>
            <a:pPr algn="ctr"/>
            <a:r>
              <a:rPr lang="en-US" sz="3200" dirty="0" smtClean="0"/>
              <a:t>Congenital Skeletal Birth Defects </a:t>
            </a:r>
            <a:endParaRPr lang="en-US"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cyball.com/images/carpal_hand_closeup.jpg"/>
          <p:cNvPicPr>
            <a:picLocks noChangeAspect="1" noChangeArrowheads="1"/>
          </p:cNvPicPr>
          <p:nvPr/>
        </p:nvPicPr>
        <p:blipFill>
          <a:blip r:embed="rId2" cstate="print"/>
          <a:srcRect/>
          <a:stretch>
            <a:fillRect/>
          </a:stretch>
        </p:blipFill>
        <p:spPr bwMode="auto">
          <a:xfrm>
            <a:off x="5286993" y="3200400"/>
            <a:ext cx="3857007" cy="2895600"/>
          </a:xfrm>
          <a:prstGeom prst="rect">
            <a:avLst/>
          </a:prstGeom>
          <a:noFill/>
        </p:spPr>
      </p:pic>
      <p:pic>
        <p:nvPicPr>
          <p:cNvPr id="37892" name="Picture 4" descr="http://ergonomicsdr.com/Quickstart/ImageLib/CarpTDissectWEB.gif"/>
          <p:cNvPicPr>
            <a:picLocks noChangeAspect="1" noChangeArrowheads="1"/>
          </p:cNvPicPr>
          <p:nvPr/>
        </p:nvPicPr>
        <p:blipFill>
          <a:blip r:embed="rId3" cstate="print"/>
          <a:srcRect/>
          <a:stretch>
            <a:fillRect/>
          </a:stretch>
        </p:blipFill>
        <p:spPr bwMode="auto">
          <a:xfrm>
            <a:off x="2209800" y="2209800"/>
            <a:ext cx="3286125" cy="4333875"/>
          </a:xfrm>
          <a:prstGeom prst="rect">
            <a:avLst/>
          </a:prstGeom>
          <a:noFill/>
        </p:spPr>
      </p:pic>
      <p:sp>
        <p:nvSpPr>
          <p:cNvPr id="4" name="TextBox 3"/>
          <p:cNvSpPr txBox="1"/>
          <p:nvPr/>
        </p:nvSpPr>
        <p:spPr>
          <a:xfrm>
            <a:off x="457200" y="685800"/>
            <a:ext cx="9049272" cy="1631216"/>
          </a:xfrm>
          <a:prstGeom prst="rect">
            <a:avLst/>
          </a:prstGeom>
          <a:noFill/>
        </p:spPr>
        <p:txBody>
          <a:bodyPr wrap="none" rtlCol="0">
            <a:spAutoFit/>
          </a:bodyPr>
          <a:lstStyle/>
          <a:p>
            <a:r>
              <a:rPr lang="en-US" sz="2000" dirty="0" smtClean="0"/>
              <a:t>compression of the median nerve as it passes through the carpal tunnel </a:t>
            </a:r>
          </a:p>
          <a:p>
            <a:r>
              <a:rPr lang="en-US" sz="2000" dirty="0" smtClean="0"/>
              <a:t>in the wrist.  Signs and symptoms include pain in the hand and wrist </a:t>
            </a:r>
          </a:p>
          <a:p>
            <a:r>
              <a:rPr lang="en-US" sz="2000" dirty="0" smtClean="0"/>
              <a:t>associated with tingling and numbness, </a:t>
            </a:r>
          </a:p>
          <a:p>
            <a:r>
              <a:rPr lang="en-US" sz="2000" dirty="0" smtClean="0"/>
              <a:t>distributed along the median nerve (palm side of thumb, index and middle fingers and </a:t>
            </a:r>
          </a:p>
          <a:p>
            <a:r>
              <a:rPr lang="en-US" sz="2000" dirty="0" smtClean="0"/>
              <a:t>possibly ½ of the ring finger</a:t>
            </a:r>
            <a:endParaRPr lang="en-US" sz="2000" dirty="0"/>
          </a:p>
        </p:txBody>
      </p:sp>
      <p:pic>
        <p:nvPicPr>
          <p:cNvPr id="37894" name="Picture 6" descr="http://www.nhs.uk/Conditions/Carpal-tunnel-syndrome/PublishingImages/21.carpel%20tunnel(new).jpg"/>
          <p:cNvPicPr>
            <a:picLocks noChangeAspect="1" noChangeArrowheads="1"/>
          </p:cNvPicPr>
          <p:nvPr/>
        </p:nvPicPr>
        <p:blipFill>
          <a:blip r:embed="rId4" cstate="print"/>
          <a:srcRect/>
          <a:stretch>
            <a:fillRect/>
          </a:stretch>
        </p:blipFill>
        <p:spPr bwMode="auto">
          <a:xfrm>
            <a:off x="381000" y="3429000"/>
            <a:ext cx="2209800" cy="300947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66800" y="228600"/>
            <a:ext cx="6629400" cy="685800"/>
          </a:xfrm>
          <a:ln>
            <a:solidFill>
              <a:srgbClr val="FFFF66"/>
            </a:solidFill>
          </a:ln>
        </p:spPr>
        <p:txBody>
          <a:bodyPr/>
          <a:lstStyle/>
          <a:p>
            <a:r>
              <a:rPr lang="en-US" b="1" smtClean="0">
                <a:solidFill>
                  <a:schemeClr val="tx1"/>
                </a:solidFill>
              </a:rPr>
              <a:t>Bone Disorders</a:t>
            </a:r>
          </a:p>
        </p:txBody>
      </p:sp>
      <p:sp>
        <p:nvSpPr>
          <p:cNvPr id="51203" name="Rectangle 3"/>
          <p:cNvSpPr>
            <a:spLocks noGrp="1" noChangeArrowheads="1"/>
          </p:cNvSpPr>
          <p:nvPr>
            <p:ph type="subTitle" idx="1"/>
          </p:nvPr>
        </p:nvSpPr>
        <p:spPr>
          <a:xfrm>
            <a:off x="0" y="990600"/>
            <a:ext cx="9144000" cy="5410200"/>
          </a:xfrm>
        </p:spPr>
        <p:txBody>
          <a:bodyPr/>
          <a:lstStyle/>
          <a:p>
            <a:pPr algn="l"/>
            <a:r>
              <a:rPr lang="en-US" sz="2400" b="1" dirty="0" err="1" smtClean="0"/>
              <a:t>Osteopenia</a:t>
            </a:r>
            <a:r>
              <a:rPr lang="en-US" sz="2400" b="1" dirty="0" smtClean="0"/>
              <a:t>:  </a:t>
            </a:r>
            <a:r>
              <a:rPr lang="en-US" sz="2400" i="1" dirty="0" smtClean="0"/>
              <a:t>Refers to bone mineral density (BMD) that is 			lower than normal peak BMD but not low 			enough to be classified as osteoporosis</a:t>
            </a:r>
            <a:endParaRPr lang="en-US" sz="2400" b="1" dirty="0" smtClean="0"/>
          </a:p>
          <a:p>
            <a:pPr algn="l"/>
            <a:r>
              <a:rPr lang="en-US" sz="2400" b="1" dirty="0" smtClean="0"/>
              <a:t>Osteoporosis: </a:t>
            </a:r>
            <a:r>
              <a:rPr lang="en-US" sz="2400" i="1" dirty="0" smtClean="0"/>
              <a:t>Loss of both bone salts and collagen fibers. 			Increased </a:t>
            </a:r>
            <a:r>
              <a:rPr lang="en-US" sz="2400" i="1" dirty="0" err="1" smtClean="0"/>
              <a:t>osteoclast</a:t>
            </a:r>
            <a:r>
              <a:rPr lang="en-US" sz="2400" i="1" dirty="0" smtClean="0"/>
              <a:t> 	activity and 				decreased </a:t>
            </a:r>
            <a:r>
              <a:rPr lang="en-US" sz="2400" i="1" dirty="0" err="1" smtClean="0"/>
              <a:t>osteoblast</a:t>
            </a:r>
            <a:r>
              <a:rPr lang="en-US" sz="2400" i="1" dirty="0" smtClean="0"/>
              <a:t> activity</a:t>
            </a:r>
          </a:p>
          <a:p>
            <a:pPr algn="l"/>
            <a:r>
              <a:rPr lang="en-US" sz="2400" b="1" dirty="0" smtClean="0"/>
              <a:t>Risk Factors:</a:t>
            </a:r>
          </a:p>
          <a:p>
            <a:pPr algn="l"/>
            <a:r>
              <a:rPr lang="en-US" sz="2400" i="1" dirty="0" smtClean="0"/>
              <a:t>European/Asian ancestry</a:t>
            </a:r>
            <a:r>
              <a:rPr lang="en-US" sz="2400" dirty="0" smtClean="0"/>
              <a:t>	</a:t>
            </a:r>
            <a:r>
              <a:rPr lang="en-US" sz="2400" i="1" dirty="0" smtClean="0"/>
              <a:t>Family history 	Small body build</a:t>
            </a:r>
          </a:p>
          <a:p>
            <a:pPr algn="l"/>
            <a:r>
              <a:rPr lang="en-US" sz="2400" i="1" dirty="0" smtClean="0"/>
              <a:t>Inactive lifestyle		Cigarette smoking	early menopause</a:t>
            </a:r>
          </a:p>
          <a:p>
            <a:pPr algn="l"/>
            <a:r>
              <a:rPr lang="en-US" sz="2400" i="1" dirty="0" smtClean="0"/>
              <a:t>excessive use of alcohol	a diet low in calcium 	advanced age</a:t>
            </a:r>
          </a:p>
          <a:p>
            <a:pPr algn="l"/>
            <a:r>
              <a:rPr lang="en-US" sz="2400" i="1" dirty="0" smtClean="0"/>
              <a:t>(African American and Hispanic women are at lower but significant risk)</a:t>
            </a:r>
          </a:p>
          <a:p>
            <a:r>
              <a:rPr lang="en-US" sz="2400" i="1" dirty="0" smtClean="0"/>
              <a:t>prolonged use of certain medications, such as those used to treat lupus, asthma, thyroid deficiencies, and seizures.</a:t>
            </a:r>
          </a:p>
          <a:p>
            <a:pPr algn="l"/>
            <a:endParaRPr lang="en-US" sz="2400" b="1" dirty="0" smtClean="0"/>
          </a:p>
          <a:p>
            <a:pPr algn="l"/>
            <a:endParaRPr lang="en-US" sz="2400"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Section of bone showing osteoporosis"/>
          <p:cNvPicPr>
            <a:picLocks noChangeAspect="1" noChangeArrowheads="1"/>
          </p:cNvPicPr>
          <p:nvPr/>
        </p:nvPicPr>
        <p:blipFill>
          <a:blip r:embed="rId2" cstate="print"/>
          <a:srcRect/>
          <a:stretch>
            <a:fillRect/>
          </a:stretch>
        </p:blipFill>
        <p:spPr bwMode="auto">
          <a:xfrm>
            <a:off x="1371600" y="304800"/>
            <a:ext cx="645795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BONE066"/>
          <p:cNvPicPr>
            <a:picLocks noChangeAspect="1" noChangeArrowheads="1"/>
          </p:cNvPicPr>
          <p:nvPr/>
        </p:nvPicPr>
        <p:blipFill>
          <a:blip r:embed="rId2" cstate="print"/>
          <a:srcRect/>
          <a:stretch>
            <a:fillRect/>
          </a:stretch>
        </p:blipFill>
        <p:spPr bwMode="auto">
          <a:xfrm>
            <a:off x="457200" y="457200"/>
            <a:ext cx="8153400" cy="535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371600" y="304800"/>
            <a:ext cx="5791200" cy="838200"/>
          </a:xfrm>
          <a:ln>
            <a:solidFill>
              <a:srgbClr val="FFFF66"/>
            </a:solidFill>
          </a:ln>
        </p:spPr>
        <p:txBody>
          <a:bodyPr/>
          <a:lstStyle/>
          <a:p>
            <a:r>
              <a:rPr lang="en-US" b="1" smtClean="0">
                <a:solidFill>
                  <a:schemeClr val="tx1"/>
                </a:solidFill>
              </a:rPr>
              <a:t>Bone Disorders</a:t>
            </a:r>
          </a:p>
        </p:txBody>
      </p:sp>
      <p:sp>
        <p:nvSpPr>
          <p:cNvPr id="54275" name="Rectangle 3"/>
          <p:cNvSpPr>
            <a:spLocks noGrp="1" noChangeArrowheads="1"/>
          </p:cNvSpPr>
          <p:nvPr>
            <p:ph type="subTitle" idx="1"/>
          </p:nvPr>
        </p:nvSpPr>
        <p:spPr>
          <a:xfrm>
            <a:off x="533400" y="1371600"/>
            <a:ext cx="8305800" cy="4267200"/>
          </a:xfrm>
        </p:spPr>
        <p:txBody>
          <a:bodyPr/>
          <a:lstStyle/>
          <a:p>
            <a:pPr algn="l"/>
            <a:r>
              <a:rPr lang="en-US" sz="2800" b="1" dirty="0" err="1" smtClean="0"/>
              <a:t>Osteomalacia</a:t>
            </a:r>
            <a:r>
              <a:rPr lang="en-US" sz="2800" b="1" dirty="0" smtClean="0"/>
              <a:t>:  </a:t>
            </a:r>
            <a:r>
              <a:rPr lang="en-US" sz="2800" i="1" dirty="0" smtClean="0"/>
              <a:t>Loss of bone salts but not collagen 			(demineralization) 	due to poor diet, 			decreased absorption of calcium, and 			vitamin D deficiency. Basically a 			demineralization of bone</a:t>
            </a:r>
          </a:p>
          <a:p>
            <a:pPr algn="l"/>
            <a:endParaRPr lang="en-US" sz="2800" b="1" dirty="0" smtClean="0"/>
          </a:p>
          <a:p>
            <a:pPr algn="l"/>
            <a:r>
              <a:rPr lang="en-US" sz="2800" b="1" dirty="0" smtClean="0"/>
              <a:t>Example:  </a:t>
            </a:r>
            <a:r>
              <a:rPr lang="en-US" sz="2800" i="1" dirty="0" smtClean="0"/>
              <a:t>Rickets in young children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524000" y="457200"/>
            <a:ext cx="6172200" cy="609600"/>
          </a:xfrm>
          <a:ln>
            <a:solidFill>
              <a:srgbClr val="FFFF66"/>
            </a:solidFill>
          </a:ln>
        </p:spPr>
        <p:txBody>
          <a:bodyPr/>
          <a:lstStyle/>
          <a:p>
            <a:r>
              <a:rPr lang="en-US" b="1" smtClean="0">
                <a:solidFill>
                  <a:schemeClr val="tx1"/>
                </a:solidFill>
              </a:rPr>
              <a:t>Bone Disorders</a:t>
            </a:r>
          </a:p>
        </p:txBody>
      </p:sp>
      <p:sp>
        <p:nvSpPr>
          <p:cNvPr id="55299" name="Rectangle 3"/>
          <p:cNvSpPr>
            <a:spLocks noGrp="1" noChangeArrowheads="1"/>
          </p:cNvSpPr>
          <p:nvPr>
            <p:ph type="subTitle" idx="1"/>
          </p:nvPr>
        </p:nvSpPr>
        <p:spPr>
          <a:xfrm>
            <a:off x="457200" y="1371600"/>
            <a:ext cx="8382000" cy="4648200"/>
          </a:xfrm>
        </p:spPr>
        <p:txBody>
          <a:bodyPr/>
          <a:lstStyle/>
          <a:p>
            <a:pPr algn="l"/>
            <a:r>
              <a:rPr lang="en-US" sz="2800" dirty="0" smtClean="0"/>
              <a:t>Paget’s Disease:  </a:t>
            </a:r>
            <a:r>
              <a:rPr lang="en-US" sz="2800" i="1" dirty="0" smtClean="0"/>
              <a:t>Abnormal bone remodeling resulting in			irregular thickening and thinning of 			bone through remodeling</a:t>
            </a:r>
          </a:p>
          <a:p>
            <a:pPr algn="l"/>
            <a:r>
              <a:rPr lang="en-US" sz="2800" dirty="0" err="1" smtClean="0"/>
              <a:t>Osteomyelitis</a:t>
            </a:r>
            <a:r>
              <a:rPr lang="en-US" sz="2800" dirty="0" smtClean="0"/>
              <a:t>:  Infection of bone most commonly by 			</a:t>
            </a:r>
            <a:r>
              <a:rPr lang="en-US" sz="2800" i="1" dirty="0" smtClean="0"/>
              <a:t>Staphylococcus </a:t>
            </a:r>
            <a:r>
              <a:rPr lang="en-US" sz="2800" i="1" dirty="0" err="1" smtClean="0"/>
              <a:t>aureus</a:t>
            </a:r>
            <a:endParaRPr lang="en-US" sz="2800" i="1" dirty="0" smtClean="0"/>
          </a:p>
          <a:p>
            <a:pPr algn="l"/>
            <a:r>
              <a:rPr lang="en-US" sz="2800" dirty="0" err="1" smtClean="0"/>
              <a:t>Osteogenic</a:t>
            </a:r>
            <a:r>
              <a:rPr lang="en-US" sz="2800" dirty="0" smtClean="0"/>
              <a:t> sarcoma:  </a:t>
            </a:r>
            <a:r>
              <a:rPr lang="en-US" sz="2800" i="1" dirty="0" smtClean="0"/>
              <a:t>Bone cancer that affects 					</a:t>
            </a:r>
            <a:r>
              <a:rPr lang="en-US" sz="2800" i="1" dirty="0" err="1" smtClean="0"/>
              <a:t>osteoblasts</a:t>
            </a:r>
            <a:r>
              <a:rPr lang="en-US" sz="2800" i="1" dirty="0" smtClean="0"/>
              <a:t> at the </a:t>
            </a:r>
            <a:r>
              <a:rPr lang="en-US" sz="2800" i="1" dirty="0" err="1" smtClean="0"/>
              <a:t>metaphyses</a:t>
            </a:r>
            <a:r>
              <a:rPr lang="en-US" sz="2800" i="1" dirty="0" smtClean="0"/>
              <a:t> 				of long bones.  Most common 				in teenagers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BONE001"/>
          <p:cNvPicPr>
            <a:picLocks noChangeAspect="1" noChangeArrowheads="1"/>
          </p:cNvPicPr>
          <p:nvPr/>
        </p:nvPicPr>
        <p:blipFill>
          <a:blip r:embed="rId2" cstate="print"/>
          <a:srcRect/>
          <a:stretch>
            <a:fillRect/>
          </a:stretch>
        </p:blipFill>
        <p:spPr bwMode="auto">
          <a:xfrm>
            <a:off x="533400" y="752475"/>
            <a:ext cx="807720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304800"/>
            <a:ext cx="5257800" cy="762000"/>
          </a:xfrm>
          <a:ln>
            <a:solidFill>
              <a:srgbClr val="FFFF66"/>
            </a:solidFill>
          </a:ln>
        </p:spPr>
        <p:txBody>
          <a:bodyPr/>
          <a:lstStyle/>
          <a:p>
            <a:r>
              <a:rPr lang="en-US" b="1" smtClean="0">
                <a:solidFill>
                  <a:schemeClr val="tx1"/>
                </a:solidFill>
              </a:rPr>
              <a:t>Bone Disorders</a:t>
            </a:r>
          </a:p>
        </p:txBody>
      </p:sp>
      <p:sp>
        <p:nvSpPr>
          <p:cNvPr id="57347" name="Rectangle 3"/>
          <p:cNvSpPr>
            <a:spLocks noGrp="1" noChangeArrowheads="1"/>
          </p:cNvSpPr>
          <p:nvPr>
            <p:ph type="body" idx="1"/>
          </p:nvPr>
        </p:nvSpPr>
        <p:spPr>
          <a:xfrm>
            <a:off x="685800" y="990600"/>
            <a:ext cx="7772400" cy="5867400"/>
          </a:xfrm>
        </p:spPr>
        <p:txBody>
          <a:bodyPr/>
          <a:lstStyle/>
          <a:p>
            <a:pPr>
              <a:buFontTx/>
              <a:buNone/>
            </a:pPr>
            <a:r>
              <a:rPr lang="en-US" dirty="0" smtClean="0"/>
              <a:t>Arthritis:</a:t>
            </a:r>
          </a:p>
          <a:p>
            <a:pPr>
              <a:buFontTx/>
              <a:buNone/>
            </a:pPr>
            <a:r>
              <a:rPr lang="en-US" dirty="0" smtClean="0"/>
              <a:t>Osteoarthritis: </a:t>
            </a:r>
            <a:r>
              <a:rPr lang="en-US" i="1" dirty="0" smtClean="0"/>
              <a:t>“DJD” degenerative joint 				disease</a:t>
            </a:r>
          </a:p>
          <a:p>
            <a:pPr>
              <a:buFontTx/>
              <a:buNone/>
            </a:pPr>
            <a:r>
              <a:rPr lang="en-US" dirty="0" smtClean="0"/>
              <a:t>Inflammatory Joint Disease:</a:t>
            </a:r>
          </a:p>
          <a:p>
            <a:pPr>
              <a:buFontTx/>
              <a:buNone/>
            </a:pPr>
            <a:r>
              <a:rPr lang="en-US" dirty="0" smtClean="0"/>
              <a:t>	Rheumatoid arthritis: </a:t>
            </a:r>
            <a:r>
              <a:rPr lang="en-US" i="1" dirty="0" smtClean="0"/>
              <a:t>Initially may be 	caused by transient infection that results 	in autoimmune attacks against collagen 	in the bones at joints.</a:t>
            </a:r>
          </a:p>
          <a:p>
            <a:pPr>
              <a:buFontTx/>
              <a:buNone/>
            </a:pPr>
            <a:r>
              <a:rPr lang="en-US" dirty="0" smtClean="0"/>
              <a:t>	Gouty Arthritis:  </a:t>
            </a:r>
            <a:r>
              <a:rPr lang="en-US" i="1" dirty="0" smtClean="0"/>
              <a:t>Build-up of uric acid in the 	joints due to metabolic problems with 	handling the amino acid </a:t>
            </a:r>
            <a:r>
              <a:rPr lang="en-US" i="1" dirty="0" err="1" smtClean="0"/>
              <a:t>cystine</a:t>
            </a:r>
            <a:r>
              <a:rPr lang="en-US" i="1" dirty="0" smtClean="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Rheumatoid Arthritis</a:t>
            </a:r>
            <a:endParaRPr lang="en-US" dirty="0"/>
          </a:p>
        </p:txBody>
      </p:sp>
      <p:sp>
        <p:nvSpPr>
          <p:cNvPr id="3" name="Content Placeholder 2"/>
          <p:cNvSpPr>
            <a:spLocks noGrp="1"/>
          </p:cNvSpPr>
          <p:nvPr>
            <p:ph idx="1"/>
          </p:nvPr>
        </p:nvSpPr>
        <p:spPr>
          <a:xfrm>
            <a:off x="685800" y="1524000"/>
            <a:ext cx="7772400" cy="4876800"/>
          </a:xfrm>
        </p:spPr>
        <p:txBody>
          <a:bodyPr/>
          <a:lstStyle/>
          <a:p>
            <a:r>
              <a:rPr lang="en-US" sz="2000" dirty="0" smtClean="0"/>
              <a:t>Rheumatoid arthritis is a chronic inflammatory disorder that most typically affects the small joints in your hands and feet. Unlike the wear-and-tear damage of osteoarthritis, rheumatoid arthritis affects the lining of your joints, causing a painful swelling that can eventually result in bone erosion and joint deformity.</a:t>
            </a:r>
          </a:p>
          <a:p>
            <a:r>
              <a:rPr lang="en-US" sz="2000" dirty="0" smtClean="0"/>
              <a:t>Risk factors</a:t>
            </a:r>
          </a:p>
          <a:p>
            <a:r>
              <a:rPr lang="en-US" sz="2000" b="1" dirty="0" smtClean="0"/>
              <a:t>Sex.</a:t>
            </a:r>
            <a:r>
              <a:rPr lang="en-US" sz="2000" dirty="0" smtClean="0"/>
              <a:t> Women are more likely to develop rheumatoid arthritis than men are. </a:t>
            </a:r>
          </a:p>
          <a:p>
            <a:r>
              <a:rPr lang="en-US" sz="2000" b="1" dirty="0" smtClean="0"/>
              <a:t>Age.</a:t>
            </a:r>
            <a:r>
              <a:rPr lang="en-US" sz="2000" dirty="0" smtClean="0"/>
              <a:t> Rheumatoid arthritis can occur at any age, but it most commonly begins between the ages of 40 and 60. </a:t>
            </a:r>
          </a:p>
          <a:p>
            <a:r>
              <a:rPr lang="en-US" sz="2000" b="1" dirty="0" smtClean="0"/>
              <a:t>Family history.</a:t>
            </a:r>
            <a:r>
              <a:rPr lang="en-US" sz="2000" dirty="0" smtClean="0"/>
              <a:t> If a member of your family has rheumatoid arthritis, you may have an increased risk of the disease.. </a:t>
            </a:r>
          </a:p>
          <a:p>
            <a:r>
              <a:rPr lang="en-US" sz="2000" b="1" dirty="0" smtClean="0"/>
              <a:t>Smoking.</a:t>
            </a:r>
            <a:r>
              <a:rPr lang="en-US" sz="2000" dirty="0" smtClean="0"/>
              <a:t> Smoking cigarettes increases your risk of rheumatoid arthritis. Quitting can reduce your risk.</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143000"/>
          </a:xfrm>
        </p:spPr>
        <p:txBody>
          <a:bodyPr/>
          <a:lstStyle/>
          <a:p>
            <a:r>
              <a:rPr lang="en-US" sz="3600" b="1" smtClean="0">
                <a:solidFill>
                  <a:schemeClr val="tx1"/>
                </a:solidFill>
              </a:rPr>
              <a:t>Compact Bone</a:t>
            </a:r>
          </a:p>
        </p:txBody>
      </p:sp>
      <p:sp>
        <p:nvSpPr>
          <p:cNvPr id="11267" name="Rectangle 3"/>
          <p:cNvSpPr>
            <a:spLocks noGrp="1" noChangeArrowheads="1"/>
          </p:cNvSpPr>
          <p:nvPr>
            <p:ph type="body" idx="1"/>
          </p:nvPr>
        </p:nvSpPr>
        <p:spPr>
          <a:xfrm>
            <a:off x="685800" y="1524000"/>
            <a:ext cx="7772400" cy="4114800"/>
          </a:xfrm>
        </p:spPr>
        <p:txBody>
          <a:bodyPr/>
          <a:lstStyle/>
          <a:p>
            <a:r>
              <a:rPr lang="en-US" sz="2800" b="1" i="1" smtClean="0"/>
              <a:t>Compact bone</a:t>
            </a:r>
            <a:r>
              <a:rPr lang="en-US" sz="2800" b="1" smtClean="0"/>
              <a:t> is arranged in units called </a:t>
            </a:r>
            <a:r>
              <a:rPr lang="en-US" sz="2800" b="1" i="1" smtClean="0"/>
              <a:t>osteons</a:t>
            </a:r>
            <a:r>
              <a:rPr lang="en-US" sz="2800" b="1" smtClean="0"/>
              <a:t> or </a:t>
            </a:r>
            <a:r>
              <a:rPr lang="en-US" sz="2800" b="1" i="1" smtClean="0"/>
              <a:t>Haversian systems</a:t>
            </a:r>
            <a:r>
              <a:rPr lang="en-US" sz="2800" b="1" smtClean="0"/>
              <a:t>.</a:t>
            </a:r>
          </a:p>
          <a:p>
            <a:r>
              <a:rPr lang="en-US" sz="2800" b="1" smtClean="0"/>
              <a:t>Osteons (Haversian canal) contain blood vessels, lymphatic vessels, nerves</a:t>
            </a:r>
          </a:p>
          <a:p>
            <a:r>
              <a:rPr lang="en-US" sz="2800" b="1" smtClean="0"/>
              <a:t>Surrounding this canal are concentric rings of osteocytes along with the calcified matrix.</a:t>
            </a:r>
          </a:p>
          <a:p>
            <a:r>
              <a:rPr lang="en-US" sz="2800" b="1" smtClean="0"/>
              <a:t>Osteons are aligned in the same direction along lines of stress. These lines can slowly change as the stresses on the bone changes.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ndadvancedRA.jpg"/>
          <p:cNvPicPr>
            <a:picLocks noGrp="1" noChangeAspect="1"/>
          </p:cNvPicPr>
          <p:nvPr>
            <p:ph idx="1"/>
          </p:nvPr>
        </p:nvPicPr>
        <p:blipFill>
          <a:blip r:embed="rId2" cstate="print"/>
          <a:stretch>
            <a:fillRect/>
          </a:stretch>
        </p:blipFill>
        <p:spPr>
          <a:xfrm>
            <a:off x="0" y="2514600"/>
            <a:ext cx="4327864" cy="4114800"/>
          </a:xfrm>
        </p:spPr>
      </p:pic>
      <p:pic>
        <p:nvPicPr>
          <p:cNvPr id="79874" name="Picture 2" descr="http://www.bio.davidson.edu/Courses/Immunology/Students/Spring2003/Super/handsofRA.jpg"/>
          <p:cNvPicPr>
            <a:picLocks noChangeAspect="1" noChangeArrowheads="1"/>
          </p:cNvPicPr>
          <p:nvPr/>
        </p:nvPicPr>
        <p:blipFill>
          <a:blip r:embed="rId3" cstate="print"/>
          <a:srcRect/>
          <a:stretch>
            <a:fillRect/>
          </a:stretch>
        </p:blipFill>
        <p:spPr bwMode="auto">
          <a:xfrm>
            <a:off x="4470400" y="3124200"/>
            <a:ext cx="4673600" cy="35052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447800" y="228600"/>
            <a:ext cx="5638800" cy="762000"/>
          </a:xfrm>
          <a:ln>
            <a:solidFill>
              <a:srgbClr val="FFFF66"/>
            </a:solidFill>
          </a:ln>
        </p:spPr>
        <p:txBody>
          <a:bodyPr/>
          <a:lstStyle/>
          <a:p>
            <a:r>
              <a:rPr lang="en-US" b="1" smtClean="0">
                <a:solidFill>
                  <a:schemeClr val="tx1"/>
                </a:solidFill>
              </a:rPr>
              <a:t>Bone Disorders</a:t>
            </a:r>
          </a:p>
        </p:txBody>
      </p:sp>
      <p:sp>
        <p:nvSpPr>
          <p:cNvPr id="58371" name="Rectangle 3"/>
          <p:cNvSpPr>
            <a:spLocks noGrp="1" noChangeArrowheads="1"/>
          </p:cNvSpPr>
          <p:nvPr>
            <p:ph type="subTitle" idx="1"/>
          </p:nvPr>
        </p:nvSpPr>
        <p:spPr>
          <a:xfrm>
            <a:off x="304800" y="1066800"/>
            <a:ext cx="8458200" cy="3962400"/>
          </a:xfrm>
        </p:spPr>
        <p:txBody>
          <a:bodyPr/>
          <a:lstStyle/>
          <a:p>
            <a:pPr algn="l"/>
            <a:r>
              <a:rPr lang="en-US" b="1" smtClean="0"/>
              <a:t>Infectious arthritis:  Lyme's disease</a:t>
            </a:r>
          </a:p>
          <a:p>
            <a:pPr algn="l"/>
            <a:r>
              <a:rPr lang="en-US" sz="2000" smtClean="0"/>
              <a:t>Lyme disease is the most common tick-borne disease in the Northern Hemisphere.  It is caused by at least three species of bacteria belonging to the genus</a:t>
            </a:r>
            <a:r>
              <a:rPr lang="en-US" sz="2000" i="1" smtClean="0"/>
              <a:t> Borrelia,</a:t>
            </a:r>
            <a:r>
              <a:rPr lang="en-US" sz="2000" smtClean="0"/>
              <a:t> </a:t>
            </a:r>
            <a:r>
              <a:rPr lang="en-US" sz="2000" i="1" smtClean="0"/>
              <a:t>Borrelia burgdorferi</a:t>
            </a:r>
            <a:r>
              <a:rPr lang="en-US" sz="2000" smtClean="0"/>
              <a:t> is the predominant cause of Lyme disease in the United States, whereas </a:t>
            </a:r>
            <a:r>
              <a:rPr lang="en-US" sz="2000" i="1" smtClean="0"/>
              <a:t>Borrelia afzelii</a:t>
            </a:r>
            <a:r>
              <a:rPr lang="en-US" sz="2000" smtClean="0"/>
              <a:t> and </a:t>
            </a:r>
            <a:r>
              <a:rPr lang="en-US" sz="2000" i="1" smtClean="0"/>
              <a:t>Borrelia garinii</a:t>
            </a:r>
            <a:r>
              <a:rPr lang="en-US" sz="2000" smtClean="0"/>
              <a:t> are implicated in most European cases.</a:t>
            </a:r>
          </a:p>
          <a:p>
            <a:pPr algn="l"/>
            <a:r>
              <a:rPr lang="en-US" sz="2000" i="1" smtClean="0"/>
              <a:t>Borrelia</a:t>
            </a:r>
            <a:r>
              <a:rPr lang="en-US" sz="2000" smtClean="0"/>
              <a:t> is transmitted to humans by the bite of infected hard ticks belonging to several species of the genus </a:t>
            </a:r>
            <a:r>
              <a:rPr lang="en-US" sz="2000" i="1" smtClean="0"/>
              <a:t>Ixodes</a:t>
            </a:r>
            <a:r>
              <a:rPr lang="en-US" sz="2000" smtClean="0"/>
              <a:t>.  Early manifestations of infection may include </a:t>
            </a:r>
            <a:r>
              <a:rPr lang="en-US" sz="2000" u="sng" smtClean="0"/>
              <a:t>fever, headache, fatigue, depression,</a:t>
            </a:r>
            <a:r>
              <a:rPr lang="en-US" sz="2000" smtClean="0"/>
              <a:t> and a characteristic skin rash called </a:t>
            </a:r>
            <a:r>
              <a:rPr lang="en-US" sz="2000" u="sng" smtClean="0"/>
              <a:t>erythema migrans</a:t>
            </a:r>
            <a:r>
              <a:rPr lang="en-US" sz="2000" smtClean="0"/>
              <a:t>. Left untreated, late manifestations involving the joints, heart, and nervous system can occur. In a majority of cases, symptoms can be eliminated with antibiotics, especially if diagnosis and treatment occur early in the course of illness. Late, delayed, or inadequate treatment can lead to late manifestations of Lyme disease which can be disabling and difficult to treat.</a:t>
            </a:r>
          </a:p>
          <a:p>
            <a:pPr algn="l"/>
            <a:r>
              <a:rPr lang="en-US" sz="2000" smtClean="0"/>
              <a:t>The disease only became apparent in 1975 when mothers of a group of children who lived near each other in Lyme, Connecticut, made researchers aware that their children all were diagnosed with </a:t>
            </a:r>
            <a:r>
              <a:rPr lang="en-US" sz="2000" b="1" smtClean="0"/>
              <a:t>rheumatoid arthritis</a:t>
            </a:r>
            <a:r>
              <a:rPr lang="en-US" sz="2000" smtClean="0"/>
              <a:t>.</a:t>
            </a:r>
          </a:p>
          <a:p>
            <a:pPr algn="l"/>
            <a:endParaRPr lang="en-US" b="1"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14400"/>
          </a:xfrm>
        </p:spPr>
        <p:txBody>
          <a:bodyPr/>
          <a:lstStyle/>
          <a:p>
            <a:r>
              <a:rPr lang="en-US" dirty="0" smtClean="0"/>
              <a:t>Total Knee Replacement.</a:t>
            </a:r>
            <a:endParaRPr lang="en-US" dirty="0"/>
          </a:p>
        </p:txBody>
      </p:sp>
      <p:pic>
        <p:nvPicPr>
          <p:cNvPr id="76802" name="Picture 2" descr="http://www.thewellingtonkneeunit.com/images/TotalKnee.jpg"/>
          <p:cNvPicPr>
            <a:picLocks noChangeAspect="1" noChangeArrowheads="1"/>
          </p:cNvPicPr>
          <p:nvPr/>
        </p:nvPicPr>
        <p:blipFill>
          <a:blip r:embed="rId2" cstate="print"/>
          <a:srcRect/>
          <a:stretch>
            <a:fillRect/>
          </a:stretch>
        </p:blipFill>
        <p:spPr bwMode="auto">
          <a:xfrm>
            <a:off x="228601" y="1219199"/>
            <a:ext cx="3296528" cy="5226203"/>
          </a:xfrm>
          <a:prstGeom prst="rect">
            <a:avLst/>
          </a:prstGeom>
          <a:noFill/>
        </p:spPr>
      </p:pic>
      <p:pic>
        <p:nvPicPr>
          <p:cNvPr id="76804" name="Picture 4" descr="http://www.weisshospital.com/Files/Images/accent/knee_replacement.jpg"/>
          <p:cNvPicPr>
            <a:picLocks noChangeAspect="1" noChangeArrowheads="1"/>
          </p:cNvPicPr>
          <p:nvPr/>
        </p:nvPicPr>
        <p:blipFill>
          <a:blip r:embed="rId3" cstate="print"/>
          <a:srcRect/>
          <a:stretch>
            <a:fillRect/>
          </a:stretch>
        </p:blipFill>
        <p:spPr bwMode="auto">
          <a:xfrm>
            <a:off x="3336823" y="4191000"/>
            <a:ext cx="5807177" cy="2667000"/>
          </a:xfrm>
          <a:prstGeom prst="rect">
            <a:avLst/>
          </a:prstGeom>
          <a:noFill/>
        </p:spPr>
      </p:pic>
      <p:pic>
        <p:nvPicPr>
          <p:cNvPr id="76806" name="Picture 6" descr="http://www.indiahospitaltour.com/images/innerpage/knee-replacement/tibial-tubercle-osteotomy.jpg"/>
          <p:cNvPicPr>
            <a:picLocks noChangeAspect="1" noChangeArrowheads="1"/>
          </p:cNvPicPr>
          <p:nvPr/>
        </p:nvPicPr>
        <p:blipFill>
          <a:blip r:embed="rId4" cstate="print"/>
          <a:srcRect/>
          <a:stretch>
            <a:fillRect/>
          </a:stretch>
        </p:blipFill>
        <p:spPr bwMode="auto">
          <a:xfrm>
            <a:off x="4876800" y="1238341"/>
            <a:ext cx="4267200" cy="2952659"/>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1143000"/>
          </a:xfrm>
        </p:spPr>
        <p:txBody>
          <a:bodyPr/>
          <a:lstStyle/>
          <a:p>
            <a:r>
              <a:rPr lang="en-US" dirty="0" smtClean="0"/>
              <a:t>Hip Replacement</a:t>
            </a:r>
            <a:endParaRPr lang="en-US" dirty="0"/>
          </a:p>
        </p:txBody>
      </p:sp>
      <p:pic>
        <p:nvPicPr>
          <p:cNvPr id="75780" name="Picture 4" descr="http://www.bjc-houston.com/attachments/wysiwyg/14/total-hip-replacement.JPG"/>
          <p:cNvPicPr>
            <a:picLocks noChangeAspect="1" noChangeArrowheads="1"/>
          </p:cNvPicPr>
          <p:nvPr/>
        </p:nvPicPr>
        <p:blipFill>
          <a:blip r:embed="rId2" cstate="print"/>
          <a:srcRect/>
          <a:stretch>
            <a:fillRect/>
          </a:stretch>
        </p:blipFill>
        <p:spPr bwMode="auto">
          <a:xfrm>
            <a:off x="5029200" y="1375163"/>
            <a:ext cx="4114801" cy="5482838"/>
          </a:xfrm>
          <a:prstGeom prst="rect">
            <a:avLst/>
          </a:prstGeom>
          <a:noFill/>
        </p:spPr>
      </p:pic>
      <p:pic>
        <p:nvPicPr>
          <p:cNvPr id="75782" name="Picture 6" descr="http://jointcure.com/images/ceramichip.jpg"/>
          <p:cNvPicPr>
            <a:picLocks noChangeAspect="1" noChangeArrowheads="1"/>
          </p:cNvPicPr>
          <p:nvPr/>
        </p:nvPicPr>
        <p:blipFill>
          <a:blip r:embed="rId3" cstate="print"/>
          <a:srcRect/>
          <a:stretch>
            <a:fillRect/>
          </a:stretch>
        </p:blipFill>
        <p:spPr bwMode="auto">
          <a:xfrm>
            <a:off x="762000" y="1371599"/>
            <a:ext cx="3211679" cy="54817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170372"/>
          <p:cNvPicPr>
            <a:picLocks noChangeAspect="1" noChangeArrowheads="1"/>
          </p:cNvPicPr>
          <p:nvPr/>
        </p:nvPicPr>
        <p:blipFill>
          <a:blip r:embed="rId2" cstate="print"/>
          <a:srcRect/>
          <a:stretch>
            <a:fillRect/>
          </a:stretch>
        </p:blipFill>
        <p:spPr bwMode="auto">
          <a:xfrm>
            <a:off x="0" y="1238250"/>
            <a:ext cx="9144000" cy="5619750"/>
          </a:xfrm>
          <a:prstGeom prst="rect">
            <a:avLst/>
          </a:prstGeom>
          <a:noFill/>
          <a:ln w="9525">
            <a:noFill/>
            <a:miter lim="800000"/>
            <a:headEnd/>
            <a:tailEnd/>
          </a:ln>
        </p:spPr>
      </p:pic>
      <p:sp>
        <p:nvSpPr>
          <p:cNvPr id="12291" name="Rectangle 4"/>
          <p:cNvSpPr>
            <a:spLocks noChangeArrowheads="1"/>
          </p:cNvSpPr>
          <p:nvPr/>
        </p:nvSpPr>
        <p:spPr bwMode="auto">
          <a:xfrm>
            <a:off x="1447800" y="304800"/>
            <a:ext cx="5840413" cy="711200"/>
          </a:xfrm>
          <a:prstGeom prst="rect">
            <a:avLst/>
          </a:prstGeom>
          <a:noFill/>
          <a:ln w="9525">
            <a:solidFill>
              <a:srgbClr val="FFFF66"/>
            </a:solidFill>
            <a:miter lim="800000"/>
            <a:headEnd/>
            <a:tailEnd/>
          </a:ln>
        </p:spPr>
        <p:txBody>
          <a:bodyPr>
            <a:spAutoFit/>
          </a:bodyPr>
          <a:lstStyle/>
          <a:p>
            <a:r>
              <a:rPr lang="en-US" sz="4000" b="1"/>
              <a:t>Histology of Bone Tissue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914400"/>
          </a:xfrm>
        </p:spPr>
        <p:txBody>
          <a:bodyPr/>
          <a:lstStyle/>
          <a:p>
            <a:r>
              <a:rPr lang="en-US" sz="3600" b="1" smtClean="0">
                <a:solidFill>
                  <a:schemeClr val="tx1"/>
                </a:solidFill>
              </a:rPr>
              <a:t>Histology of Compact Bone</a:t>
            </a:r>
          </a:p>
        </p:txBody>
      </p:sp>
      <p:sp>
        <p:nvSpPr>
          <p:cNvPr id="13315" name="Rectangle 3"/>
          <p:cNvSpPr>
            <a:spLocks noGrp="1" noChangeArrowheads="1"/>
          </p:cNvSpPr>
          <p:nvPr>
            <p:ph type="body" sz="half" idx="1"/>
          </p:nvPr>
        </p:nvSpPr>
        <p:spPr>
          <a:xfrm>
            <a:off x="0" y="1219200"/>
            <a:ext cx="9144000" cy="3048000"/>
          </a:xfrm>
        </p:spPr>
        <p:txBody>
          <a:bodyPr/>
          <a:lstStyle/>
          <a:p>
            <a:r>
              <a:rPr lang="en-US" sz="2400" b="1" smtClean="0"/>
              <a:t>Osteon is concentric rings (lamellae) of calcified matrix surrounding a vertically oriented blood vessel </a:t>
            </a:r>
          </a:p>
          <a:p>
            <a:r>
              <a:rPr lang="en-US" sz="2400" b="1" smtClean="0"/>
              <a:t>Osteocytes are found in spaces called lacunae</a:t>
            </a:r>
          </a:p>
          <a:p>
            <a:r>
              <a:rPr lang="en-US" sz="2400" b="1" smtClean="0"/>
              <a:t>Osteocytes communicate through canaliculi filled with extracellular fluid that connect one cell to the next cell</a:t>
            </a:r>
          </a:p>
          <a:p>
            <a:r>
              <a:rPr lang="en-US" sz="2400" b="1" smtClean="0"/>
              <a:t>Interstitial lamellae represent older osteons that have been partially removed during tissue remodeling</a:t>
            </a:r>
          </a:p>
        </p:txBody>
      </p:sp>
      <p:pic>
        <p:nvPicPr>
          <p:cNvPr id="13316" name="Picture 4" descr="Fig 6_3b"/>
          <p:cNvPicPr>
            <a:picLocks noChangeAspect="1" noChangeArrowheads="1"/>
          </p:cNvPicPr>
          <p:nvPr/>
        </p:nvPicPr>
        <p:blipFill>
          <a:blip r:embed="rId2" cstate="print"/>
          <a:srcRect/>
          <a:stretch>
            <a:fillRect/>
          </a:stretch>
        </p:blipFill>
        <p:spPr bwMode="auto">
          <a:xfrm>
            <a:off x="2057400" y="4041775"/>
            <a:ext cx="4876800" cy="2816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066800"/>
          <a:ext cx="9144000" cy="5791200"/>
        </p:xfrm>
        <a:graphic>
          <a:graphicData uri="http://schemas.openxmlformats.org/presentationml/2006/ole">
            <mc:AlternateContent xmlns:mc="http://schemas.openxmlformats.org/markup-compatibility/2006">
              <mc:Choice xmlns:v="urn:schemas-microsoft-com:vml" Requires="v">
                <p:oleObj spid="_x0000_s2054"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ext Box 3"/>
          <p:cNvSpPr txBox="1">
            <a:spLocks noChangeArrowheads="1"/>
          </p:cNvSpPr>
          <p:nvPr/>
        </p:nvSpPr>
        <p:spPr bwMode="auto">
          <a:xfrm>
            <a:off x="3352800" y="180975"/>
            <a:ext cx="2755900" cy="588963"/>
          </a:xfrm>
          <a:prstGeom prst="rect">
            <a:avLst/>
          </a:prstGeom>
          <a:noFill/>
          <a:ln w="9525">
            <a:solidFill>
              <a:srgbClr val="FFFF66"/>
            </a:solidFill>
            <a:miter lim="800000"/>
            <a:headEnd/>
            <a:tailEnd/>
          </a:ln>
        </p:spPr>
        <p:txBody>
          <a:bodyPr wrap="none">
            <a:spAutoFit/>
          </a:bodyPr>
          <a:lstStyle/>
          <a:p>
            <a:r>
              <a:rPr lang="en-US" sz="3200" b="1"/>
              <a:t>Compact Bone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L:\templates\Blank Presentation.pot</Template>
  <TotalTime>2749</TotalTime>
  <Words>1692</Words>
  <Application>Microsoft Office PowerPoint</Application>
  <PresentationFormat>On-screen Show (4:3)</PresentationFormat>
  <Paragraphs>343</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Blank Presentation</vt:lpstr>
      <vt:lpstr>Slide</vt:lpstr>
      <vt:lpstr>Bio&amp; 241  Unit 2 Lecture 2</vt:lpstr>
      <vt:lpstr>Bone Tissue:  Supportive Connective Tissue </vt:lpstr>
      <vt:lpstr>PowerPoint Presentation</vt:lpstr>
      <vt:lpstr>Bone Tissue:  Supportive Connective Tissue</vt:lpstr>
      <vt:lpstr>Two Kinds of Bone</vt:lpstr>
      <vt:lpstr>Compact Bone</vt:lpstr>
      <vt:lpstr>PowerPoint Presentation</vt:lpstr>
      <vt:lpstr>Histology of Compact Bone</vt:lpstr>
      <vt:lpstr>PowerPoint Presentation</vt:lpstr>
      <vt:lpstr>PowerPoint Presentation</vt:lpstr>
      <vt:lpstr>PowerPoint Presentation</vt:lpstr>
      <vt:lpstr>The Trabeculae of Spongy Bone </vt:lpstr>
      <vt:lpstr>BONE FORMATION</vt:lpstr>
      <vt:lpstr>Two Kinds of Ossification</vt:lpstr>
      <vt:lpstr>Intramembranous Ossification</vt:lpstr>
      <vt:lpstr>Intramembranous Ossification</vt:lpstr>
      <vt:lpstr>PowerPoint Presentation</vt:lpstr>
      <vt:lpstr>Endochondral Ossification </vt:lpstr>
      <vt:lpstr>PowerPoint Presentation</vt:lpstr>
      <vt:lpstr>PowerPoint Presentation</vt:lpstr>
      <vt:lpstr>PowerPoint Presentation</vt:lpstr>
      <vt:lpstr>Growth at epiphyseal plates</vt:lpstr>
      <vt:lpstr>Zones of Growth in Epiphyseal Plate</vt:lpstr>
      <vt:lpstr>PowerPoint Presentation</vt:lpstr>
      <vt:lpstr>PowerPoint Presentation</vt:lpstr>
      <vt:lpstr>PowerPoint Presentation</vt:lpstr>
      <vt:lpstr>PowerPoint Presentation</vt:lpstr>
      <vt:lpstr>PowerPoint Presentation</vt:lpstr>
      <vt:lpstr>PowerPoint Presentation</vt:lpstr>
      <vt:lpstr>Growth in Thickness</vt:lpstr>
      <vt:lpstr>Bone Growth in Width</vt:lpstr>
      <vt:lpstr>Factors That Affect Bone Growth</vt:lpstr>
      <vt:lpstr>Factors That Affect Bone Growth</vt:lpstr>
      <vt:lpstr>PowerPoint Presentation</vt:lpstr>
      <vt:lpstr>Calcium Homeostasis</vt:lpstr>
      <vt:lpstr>PowerPoint Presentation</vt:lpstr>
      <vt:lpstr>Factors That Affect Bone Growth</vt:lpstr>
      <vt:lpstr>PowerPoint Presentation</vt:lpstr>
      <vt:lpstr>Factors That Affect Bone Growth</vt:lpstr>
      <vt:lpstr>Bone Fractures</vt:lpstr>
      <vt:lpstr>Bone Fractures</vt:lpstr>
      <vt:lpstr>Bone Fractures</vt:lpstr>
      <vt:lpstr>Dislocations</vt:lpstr>
      <vt:lpstr>Bone Fracture Repair</vt:lpstr>
      <vt:lpstr>PowerPoint Presentation</vt:lpstr>
      <vt:lpstr>PowerPoint Presentation</vt:lpstr>
      <vt:lpstr>Bone Fracture Repair</vt:lpstr>
      <vt:lpstr>PowerPoint Presentation</vt:lpstr>
      <vt:lpstr>PowerPoint Presentation</vt:lpstr>
      <vt:lpstr>PowerPoint Presentation</vt:lpstr>
      <vt:lpstr>PowerPoint Presentation</vt:lpstr>
      <vt:lpstr>Bone Disorders</vt:lpstr>
      <vt:lpstr>PowerPoint Presentation</vt:lpstr>
      <vt:lpstr>PowerPoint Presentation</vt:lpstr>
      <vt:lpstr>Bone Disorders</vt:lpstr>
      <vt:lpstr>Bone Disorders</vt:lpstr>
      <vt:lpstr>PowerPoint Presentation</vt:lpstr>
      <vt:lpstr>Bone Disorders</vt:lpstr>
      <vt:lpstr>Rheumatoid Arthritis</vt:lpstr>
      <vt:lpstr>PowerPoint Presentation</vt:lpstr>
      <vt:lpstr>Bone Disorders</vt:lpstr>
      <vt:lpstr>Total Knee Replacement.</vt:lpstr>
      <vt:lpstr>Hip Replacement</vt:lpstr>
    </vt:vector>
  </TitlesOfParts>
  <Company>Spokane Falls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garyb</dc:creator>
  <cp:lastModifiedBy>GaryB</cp:lastModifiedBy>
  <cp:revision>100</cp:revision>
  <cp:lastPrinted>2012-05-01T23:37:17Z</cp:lastPrinted>
  <dcterms:created xsi:type="dcterms:W3CDTF">2001-10-02T23:53:34Z</dcterms:created>
  <dcterms:modified xsi:type="dcterms:W3CDTF">2012-05-01T23:38:15Z</dcterms:modified>
</cp:coreProperties>
</file>